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0793A-8F10-492E-A933-0823836B7D2F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07A3C-D911-402D-AA6C-A8AF068C9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Hiwot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had a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75% response rate (or 141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individual responses) in the Q1 survey (Q4 2023 had a response rate of 82% with 152 responses)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Here are the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overall results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showing </a:t>
            </a:r>
            <a:r>
              <a:rPr lang="en-US" sz="1800" b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favorable, neutral and unfavorable scores for the seven questions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top favorable scores are on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culture/specifically, working relationships with people on their own team (97%),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inclusion/observing colleagues respecting differences across cultures (89%),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on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culture/working relationships with people outside their immediate team (82%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Then the question on whether people feel they are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treated fairly at R4D at 74%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followed by the well-being question/on whether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work-related stress or anxiety is manageable (63%).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the low side, we have our least favorable scores on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equity/on whether people believe their total compensation is fair (44%)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on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engagement/systems and process supporting efficient and effective work (45%)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 with previous survey scores, we have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improved favorable scores for all questions except for the one on systems and processes,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which declined from a 51% favorable score in the Q3 2023 survey to 45% in Q1 2024. and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unfavorable scores declined across questions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this survey, except for the systems and processes questions, where it went up from 23% in Q4 to 29% in Q1. However,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 to 2022 scores, we show improved scores on systems and process with increased favorable and declined unfavorable scores. 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Also, interesting to note the low favorability score aeras (compensation, systems &amp; processes, and work-related anxiety) all have a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sizable (20+) Neutral score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which means with continued improvement actions those could turn into favorable experiences. 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that we introduced a </a:t>
            </a:r>
            <a:r>
              <a:rPr lang="en-US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question around working relationships with people outside immediate teams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based on qualitative comments in previous surveys, so we don’t have previous scores for trend analysis on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697BD-A1F4-4376-852F-E05585FCD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4F80-FAC4-EC34-8421-63522E55B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B078E-CDBD-DADE-67CA-971596A5F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F30AE-A595-8821-DE06-9944F5A1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9B1DE-7398-F381-247C-838423415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2843E-862C-0706-076F-FA0D015C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5C82-6E0E-5ACF-3EF3-81DE540F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43832-00FA-191D-F820-946681668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5A367-978C-9536-0B4D-AEC799F0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2D41F-FB0E-BBAE-4665-468D9CDE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E236B-B6AB-026C-9E55-34532DA7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9507-0696-30CC-DBAF-456A135CF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321B2-48D3-4FCC-D395-DB87A2AAB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CEECC-255A-D6CB-035A-F3E61C76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FD583-3244-E03E-F4FA-B7B917CB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1CB79-7F29-1DF2-79AC-1CD26E20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5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42646D2-2BBA-4BF2-A0D8-3F8C7F395F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329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42646D2-2BBA-4BF2-A0D8-3F8C7F395F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19" y="274638"/>
            <a:ext cx="10970281" cy="1143000"/>
          </a:xfrm>
        </p:spPr>
        <p:txBody>
          <a:bodyPr>
            <a:normAutofit/>
          </a:bodyPr>
          <a:lstStyle>
            <a:lvl1pPr algn="l">
              <a:buFont typeface="Arial" pitchFamily="34" charset="0"/>
              <a:buNone/>
              <a:defRPr sz="4000" b="0" i="0">
                <a:solidFill>
                  <a:srgbClr val="00A6B6"/>
                </a:solidFill>
                <a:latin typeface="+mj-lt"/>
                <a:cs typeface="Museo Slab 3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2119" y="2209800"/>
            <a:ext cx="10970281" cy="3053038"/>
          </a:xfrm>
        </p:spPr>
        <p:txBody>
          <a:bodyPr/>
          <a:lstStyle>
            <a:lvl1pPr>
              <a:buClr>
                <a:srgbClr val="00A6B6"/>
              </a:buClr>
              <a:buFont typeface="Wingdings" pitchFamily="2" charset="2"/>
              <a:buChar char="§"/>
              <a:defRPr sz="2400" b="0" i="0">
                <a:solidFill>
                  <a:schemeClr val="tx1"/>
                </a:solidFill>
                <a:latin typeface="+mn-lt"/>
                <a:cs typeface="Museo Slab 300"/>
              </a:defRPr>
            </a:lvl1pPr>
            <a:lvl2pPr>
              <a:buClr>
                <a:srgbClr val="00A6B6"/>
              </a:buClr>
              <a:buFont typeface="Wingdings" pitchFamily="2" charset="2"/>
              <a:buChar char="§"/>
              <a:defRPr sz="2000" b="0" i="0">
                <a:solidFill>
                  <a:schemeClr val="tx1"/>
                </a:solidFill>
                <a:latin typeface="+mn-lt"/>
                <a:cs typeface="Museo Slab 300"/>
              </a:defRPr>
            </a:lvl2pPr>
            <a:lvl3pPr>
              <a:buClr>
                <a:srgbClr val="00A6B6"/>
              </a:buClr>
              <a:buFont typeface="Wingdings" pitchFamily="2" charset="2"/>
              <a:buChar char="§"/>
              <a:defRPr sz="1800" b="0" i="0">
                <a:solidFill>
                  <a:schemeClr val="tx1"/>
                </a:solidFill>
                <a:latin typeface="+mn-lt"/>
                <a:cs typeface="Museo Slab 300"/>
              </a:defRPr>
            </a:lvl3pPr>
            <a:lvl4pPr>
              <a:buClr>
                <a:srgbClr val="00A6B6"/>
              </a:buClr>
              <a:buFont typeface="Wingdings" pitchFamily="2" charset="2"/>
              <a:buChar char="§"/>
              <a:defRPr sz="1600" b="0" i="0">
                <a:solidFill>
                  <a:schemeClr val="tx1"/>
                </a:solidFill>
                <a:latin typeface="+mn-lt"/>
                <a:cs typeface="Museo Slab 300"/>
              </a:defRPr>
            </a:lvl4pPr>
            <a:lvl5pPr>
              <a:buClr>
                <a:srgbClr val="00A6B6"/>
              </a:buClr>
              <a:buFont typeface="Wingdings" pitchFamily="2" charset="2"/>
              <a:buChar char="§"/>
              <a:defRPr sz="1400" b="0" i="0">
                <a:solidFill>
                  <a:schemeClr val="tx1"/>
                </a:solidFill>
                <a:latin typeface="+mn-lt"/>
                <a:cs typeface="Museo Slab 3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12119" y="1524000"/>
            <a:ext cx="10970281" cy="609600"/>
          </a:xfrm>
        </p:spPr>
        <p:txBody>
          <a:bodyPr>
            <a:normAutofit/>
          </a:bodyPr>
          <a:lstStyle>
            <a:lvl1pPr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Subtitle or highlight sentence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5" y="5930474"/>
            <a:ext cx="562707" cy="575836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31D734-4300-47A2-A962-F31C5614D844}"/>
              </a:ext>
            </a:extLst>
          </p:cNvPr>
          <p:cNvCxnSpPr/>
          <p:nvPr userDrawn="1"/>
        </p:nvCxnSpPr>
        <p:spPr>
          <a:xfrm>
            <a:off x="607325" y="1165761"/>
            <a:ext cx="109750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265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2FB2-DC6E-4F38-D018-5EA396BB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0295-E5C5-7DD7-C5C4-26809D9E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C5E8-4649-46DA-3060-882B3EA0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E376B-15E9-F689-475D-E5FF3371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5BC5B-E7A1-934B-EAC4-4D11A527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8B30-9587-63F5-C555-9DA4C034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82353-983A-C41E-108D-A4E64A152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DD60D-5BD3-87D5-5F55-1980F5A1F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893F4-0D49-BF57-34A8-6C08B8E2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B7DB4-6C9E-631F-FDD6-E168AD36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A6A90-2B28-8386-727C-B6F49533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C2425-421B-F8B5-28B9-A57531EA4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3DE08-E7C5-19A7-9F89-45982EFBE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D9A87-20FA-8524-A897-76D8A7CA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2110C-1207-998D-8494-448EFA81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C2327-39B3-446D-B748-51A32155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37AC-A197-A877-8E83-004BE78D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6F809-9659-61CE-BD66-41CD35A8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55E82-D3E4-4B9A-87D7-3A453D77E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0E3F-685D-6E6E-9B1C-8D0EDFD99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90D4F-32DC-F843-A13E-4EE9370AD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563F6-E562-1F87-9E42-9CA1F0DB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A5450-231C-3C35-6AFD-9411C82B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B1F05-378D-57E3-A1EE-7D996A2B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05F06-1D0E-BD21-0B81-FB954CB7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E3CF6-9649-7B57-4A2E-6F9F05C5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4D93A-9611-2592-F059-E635CD40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677CF-45B7-F789-878B-D31E0024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8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02071-8064-2B7B-8DA8-5522BA0C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38BCF4-A0D8-4781-9E98-ADE9D8EA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77106-1E6B-A197-4E96-AA33DDED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8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7E34-F509-27FA-4064-BC560A27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58786-F374-6910-01B7-F8C175462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BDDCF-6F9E-E1FB-E707-96EC94118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44951-FEB4-2DBD-0830-6F1710C7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79A29-1838-70D2-9B26-C28E0961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51AAB-D676-AF24-3D55-02A20EB7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C16B-49CF-A367-A8A2-887DAD0C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DC631-3D94-C91E-6D57-0631242C4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2ADAB-2338-35F8-1BED-4E214C9C4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E4A6A-B1A1-32D6-E063-C19F5FF3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03EF1-7DCF-2F38-AC5F-57337BBA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4177E-3E3C-D30E-A65D-0688B1EB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C2125-B4CE-CB37-B46D-6708C16EA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CDF78-12ED-B657-6E5E-341A9EB05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32E55-61BF-556C-D57F-544BA31C9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4265F3-AC02-4FA0-8FCD-6E0708040ED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2D8B9-AA34-EC63-EE27-37FFA0D7D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8EB6D-A613-9862-3817-FC194141E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7ACC2C-C144-432D-BAB5-32DD8846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9E343-5D25-4949-BAE3-4D42A363F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055" y="221790"/>
            <a:ext cx="10489890" cy="849082"/>
          </a:xfrm>
        </p:spPr>
        <p:txBody>
          <a:bodyPr>
            <a:noAutofit/>
          </a:bodyPr>
          <a:lstStyle/>
          <a:p>
            <a:r>
              <a:rPr lang="en-US" sz="3600" dirty="0"/>
              <a:t>St. Columba’s Parish Vitality Assessment</a:t>
            </a:r>
            <a:br>
              <a:rPr lang="en-US" sz="3600" dirty="0"/>
            </a:br>
            <a:r>
              <a:rPr lang="en-US" sz="3200" dirty="0">
                <a:solidFill>
                  <a:srgbClr val="24940B"/>
                </a:solidFill>
              </a:rPr>
              <a:t>324 responses received, March 2024</a:t>
            </a:r>
            <a:r>
              <a:rPr lang="en-US" sz="3600" dirty="0">
                <a:solidFill>
                  <a:srgbClr val="24940B"/>
                </a:solidFill>
              </a:rPr>
              <a:t>	</a:t>
            </a:r>
            <a:r>
              <a:rPr lang="en-US" sz="3600" dirty="0">
                <a:solidFill>
                  <a:srgbClr val="00DE00"/>
                </a:solidFill>
              </a:rPr>
              <a:t>    				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E5E813D-40CD-BDC7-968A-9607EE78B229}"/>
              </a:ext>
            </a:extLst>
          </p:cNvPr>
          <p:cNvGraphicFramePr>
            <a:graphicFrameLocks noGrp="1"/>
          </p:cNvGraphicFramePr>
          <p:nvPr/>
        </p:nvGraphicFramePr>
        <p:xfrm>
          <a:off x="1249363" y="-3816350"/>
          <a:ext cx="8686800" cy="285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8700">
                  <a:extLst>
                    <a:ext uri="{9D8B030D-6E8A-4147-A177-3AD203B41FA5}">
                      <a16:colId xmlns:a16="http://schemas.microsoft.com/office/drawing/2014/main" val="160711233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8600134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413640472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146670568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20753028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392326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13182314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When someone is not delivering on their role, R4D does something about it.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2017: 32%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-11%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173999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C8AF91C7-4DF8-47EA-A2F5-3059A0BD494B}"/>
              </a:ext>
            </a:extLst>
          </p:cNvPr>
          <p:cNvSpPr/>
          <p:nvPr/>
        </p:nvSpPr>
        <p:spPr>
          <a:xfrm>
            <a:off x="10687050" y="10444163"/>
            <a:ext cx="257175" cy="23018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19784E-1E5D-6FB8-CE17-224BF3B28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58663"/>
              </p:ext>
            </p:extLst>
          </p:nvPr>
        </p:nvGraphicFramePr>
        <p:xfrm>
          <a:off x="378691" y="1450109"/>
          <a:ext cx="11296073" cy="505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67992">
                  <a:extLst>
                    <a:ext uri="{9D8B030D-6E8A-4147-A177-3AD203B41FA5}">
                      <a16:colId xmlns:a16="http://schemas.microsoft.com/office/drawing/2014/main" val="1894039524"/>
                    </a:ext>
                  </a:extLst>
                </a:gridCol>
                <a:gridCol w="1235509">
                  <a:extLst>
                    <a:ext uri="{9D8B030D-6E8A-4147-A177-3AD203B41FA5}">
                      <a16:colId xmlns:a16="http://schemas.microsoft.com/office/drawing/2014/main" val="3031633661"/>
                    </a:ext>
                  </a:extLst>
                </a:gridCol>
                <a:gridCol w="1196286">
                  <a:extLst>
                    <a:ext uri="{9D8B030D-6E8A-4147-A177-3AD203B41FA5}">
                      <a16:colId xmlns:a16="http://schemas.microsoft.com/office/drawing/2014/main" val="3623763894"/>
                    </a:ext>
                  </a:extLst>
                </a:gridCol>
                <a:gridCol w="1196286">
                  <a:extLst>
                    <a:ext uri="{9D8B030D-6E8A-4147-A177-3AD203B41FA5}">
                      <a16:colId xmlns:a16="http://schemas.microsoft.com/office/drawing/2014/main" val="277804307"/>
                    </a:ext>
                  </a:extLst>
                </a:gridCol>
              </a:tblGrid>
              <a:tr h="262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Questions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Favorable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Neutral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Unfavorable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016368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lives up to its core priority of: Strengthen Community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30383784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Leaders at St. C’s (lay and ordained) clearly and joyfully articulate their faith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3118838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is actively engaged in Living God’s Love outside our walls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FF66"/>
                          </a:highlight>
                        </a:rPr>
                        <a:t>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720555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offers multiple opportunities for members to become engaged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167991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lives up to its core priority of: Practice Faith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B5E6A2"/>
                          </a:highlight>
                        </a:rPr>
                        <a:t>94%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3069684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Parishioners are able to grow in their faith through formation and ministries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B5E6A2"/>
                          </a:highlight>
                        </a:rPr>
                        <a:t>93%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7501629"/>
                  </a:ext>
                </a:extLst>
              </a:tr>
              <a:tr h="291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C's provides a welcoming and inclusive environment for visitors and newcomers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FF66"/>
                          </a:highlight>
                        </a:rPr>
                        <a:t>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886456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St. C's mission and priorities are clear and known by parishioners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FF66"/>
                          </a:highlight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7764665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St. C’s addresses the needs of the community outside our walls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B5E6A2"/>
                          </a:highlight>
                        </a:rPr>
                        <a:t>91%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70024636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C's variety of worship offerings appropriately reflects the needs of parish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90%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685516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St. C’s worship services are inspiring and nourishing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B5E6A2"/>
                          </a:highlight>
                        </a:rPr>
                        <a:t>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6512610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St. C’s effectively encourages newcomers to connect with ministries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B5E6A2"/>
                          </a:highlight>
                        </a:rPr>
                        <a:t>89%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1701561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lives up to its core priority of: Embrace Our World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89%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6425231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lives up to its core priority of: Become Anti-Racist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4856063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presents clear information about its financial status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7C80"/>
                          </a:highlight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97678072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effectively talks about, and teaches about, stewardship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86%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3989815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St. C’s lives up to its core priority of: Build Capacity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80%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18%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6944967"/>
                  </a:ext>
                </a:extLst>
              </a:tr>
              <a:tr h="271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The church properly nurtures current and future leaders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B5E6A2"/>
                          </a:highlight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B5E6A2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highlight>
                            <a:srgbClr val="FFFF66"/>
                          </a:highlight>
                        </a:rPr>
                        <a:t>19%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66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highlight>
                            <a:srgbClr val="FF7C80"/>
                          </a:highlight>
                        </a:rPr>
                        <a:t>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7C80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2639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309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728</Words>
  <Application>Microsoft Office PowerPoint</Application>
  <PresentationFormat>Widescreen</PresentationFormat>
  <Paragraphs>95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Aptos Narrow</vt:lpstr>
      <vt:lpstr>Arial</vt:lpstr>
      <vt:lpstr>Calibri</vt:lpstr>
      <vt:lpstr>Wingdings</vt:lpstr>
      <vt:lpstr>Office Theme</vt:lpstr>
      <vt:lpstr>think-cell Slide</vt:lpstr>
      <vt:lpstr>St. Columba’s Parish Vitality Assessment 324 responses received, March 2024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Columba’s Parish Vitality Assessment 324 responses received, March 2024         </dc:title>
  <dc:creator>Gina Lagomarsino</dc:creator>
  <cp:lastModifiedBy>Gina Lagomarsino</cp:lastModifiedBy>
  <cp:revision>1</cp:revision>
  <dcterms:created xsi:type="dcterms:W3CDTF">2024-05-24T00:34:21Z</dcterms:created>
  <dcterms:modified xsi:type="dcterms:W3CDTF">2024-05-24T01:12:20Z</dcterms:modified>
</cp:coreProperties>
</file>