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C9DBD1"/>
        </a:fontRef>
        <a:srgbClr val="C9DBD1"/>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rgbClr val="CAD2D5"/>
          </a:solidFill>
        </a:fill>
      </a:tcStyle>
    </a:wholeTbl>
    <a:band2H>
      <a:tcTxStyle b="def" i="def"/>
      <a:tcStyle>
        <a:tcBdr/>
        <a:fill>
          <a:solidFill>
            <a:srgbClr val="E6EAEB"/>
          </a:solidFill>
        </a:fill>
      </a:tcStyle>
    </a:band2H>
    <a:firstCol>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chemeClr val="accent1"/>
          </a:solidFill>
        </a:fill>
      </a:tcStyle>
    </a:firstCol>
    <a:la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381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chemeClr val="accent1"/>
          </a:solidFill>
        </a:fill>
      </a:tcStyle>
    </a:lastRow>
    <a:fir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381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chemeClr val="accent1"/>
          </a:solidFill>
        </a:fill>
      </a:tcStyle>
    </a:firstRow>
  </a:tblStyle>
  <a:tblStyle styleId="{C7B018BB-80A7-4F77-B60F-C8B233D01FF8}" styleName="">
    <a:tblBg/>
    <a:wholeTbl>
      <a:tcTxStyle b="off" i="off">
        <a:fontRef idx="major">
          <a:srgbClr val="C9DBD1"/>
        </a:fontRef>
        <a:srgbClr val="C9DBD1"/>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rgbClr val="D0DBDB"/>
          </a:solidFill>
        </a:fill>
      </a:tcStyle>
    </a:wholeTbl>
    <a:band2H>
      <a:tcTxStyle b="def" i="def"/>
      <a:tcStyle>
        <a:tcBdr/>
        <a:fill>
          <a:solidFill>
            <a:srgbClr val="E9EEEE"/>
          </a:solidFill>
        </a:fill>
      </a:tcStyle>
    </a:band2H>
    <a:firstCol>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chemeClr val="accent3"/>
          </a:solidFill>
        </a:fill>
      </a:tcStyle>
    </a:firstCol>
    <a:la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381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chemeClr val="accent3"/>
          </a:solidFill>
        </a:fill>
      </a:tcStyle>
    </a:lastRow>
    <a:fir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381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chemeClr val="accent3"/>
          </a:solidFill>
        </a:fill>
      </a:tcStyle>
    </a:firstRow>
  </a:tblStyle>
  <a:tblStyle styleId="{EEE7283C-3CF3-47DC-8721-378D4A62B228}" styleName="">
    <a:tblBg/>
    <a:wholeTbl>
      <a:tcTxStyle b="off" i="off">
        <a:fontRef idx="major">
          <a:srgbClr val="C9DBD1"/>
        </a:fontRef>
        <a:srgbClr val="C9DBD1"/>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rgbClr val="EFD0E2"/>
          </a:solidFill>
        </a:fill>
      </a:tcStyle>
    </a:wholeTbl>
    <a:band2H>
      <a:tcTxStyle b="def" i="def"/>
      <a:tcStyle>
        <a:tcBdr/>
        <a:fill>
          <a:solidFill>
            <a:srgbClr val="F7E9F1"/>
          </a:solidFill>
        </a:fill>
      </a:tcStyle>
    </a:band2H>
    <a:firstCol>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chemeClr val="accent6"/>
          </a:solidFill>
        </a:fill>
      </a:tcStyle>
    </a:firstCol>
    <a:la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381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chemeClr val="accent6"/>
          </a:solidFill>
        </a:fill>
      </a:tcStyle>
    </a:lastRow>
    <a:fir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381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chemeClr val="accent6"/>
          </a:solidFill>
        </a:fill>
      </a:tcStyle>
    </a:firstRow>
  </a:tblStyle>
  <a:tblStyle styleId="{CF821DB8-F4EB-4A41-A1BA-3FCAFE7338EE}" styleName="">
    <a:tblBg/>
    <a:wholeTbl>
      <a:tcTxStyle b="off" i="off">
        <a:fontRef idx="major">
          <a:srgbClr val="C9DBD1"/>
        </a:fontRef>
        <a:srgbClr val="C9DBD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5F8F7"/>
          </a:solidFill>
        </a:fill>
      </a:tcStyle>
    </a:wholeTbl>
    <a:band2H>
      <a:tcTxStyle b="def" i="def"/>
      <a:tcStyle>
        <a:tcBdr/>
        <a:fill>
          <a:solidFill>
            <a:srgbClr val="C0791B"/>
          </a:solidFill>
        </a:fill>
      </a:tcStyle>
    </a:band2H>
    <a:firstCol>
      <a:tcTxStyle b="on" i="off">
        <a:fontRef idx="major">
          <a:srgbClr val="C0791B"/>
        </a:fontRef>
        <a:srgbClr val="C0791B"/>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C9DBD1"/>
        </a:fontRef>
        <a:srgbClr val="C9DBD1"/>
      </a:tcTxStyle>
      <a:tcStyle>
        <a:tcBdr>
          <a:left>
            <a:ln w="12700" cap="flat">
              <a:noFill/>
              <a:miter lim="400000"/>
            </a:ln>
          </a:left>
          <a:right>
            <a:ln w="12700" cap="flat">
              <a:noFill/>
              <a:miter lim="400000"/>
            </a:ln>
          </a:right>
          <a:top>
            <a:ln w="50800" cap="flat">
              <a:solidFill>
                <a:srgbClr val="C9DBD1"/>
              </a:solidFill>
              <a:prstDash val="solid"/>
              <a:round/>
            </a:ln>
          </a:top>
          <a:bottom>
            <a:ln w="25400" cap="flat">
              <a:solidFill>
                <a:srgbClr val="C9DBD1"/>
              </a:solidFill>
              <a:prstDash val="solid"/>
              <a:round/>
            </a:ln>
          </a:bottom>
          <a:insideH>
            <a:ln w="12700" cap="flat">
              <a:noFill/>
              <a:miter lim="400000"/>
            </a:ln>
          </a:insideH>
          <a:insideV>
            <a:ln w="12700" cap="flat">
              <a:noFill/>
              <a:miter lim="400000"/>
            </a:ln>
          </a:insideV>
        </a:tcBdr>
        <a:fill>
          <a:solidFill>
            <a:srgbClr val="C0791B"/>
          </a:solidFill>
        </a:fill>
      </a:tcStyle>
    </a:lastRow>
    <a:firstRow>
      <a:tcTxStyle b="on" i="off">
        <a:fontRef idx="major">
          <a:srgbClr val="C0791B"/>
        </a:fontRef>
        <a:srgbClr val="C0791B"/>
      </a:tcTxStyle>
      <a:tcStyle>
        <a:tcBdr>
          <a:left>
            <a:ln w="12700" cap="flat">
              <a:noFill/>
              <a:miter lim="400000"/>
            </a:ln>
          </a:left>
          <a:right>
            <a:ln w="12700" cap="flat">
              <a:noFill/>
              <a:miter lim="400000"/>
            </a:ln>
          </a:right>
          <a:top>
            <a:ln w="25400" cap="flat">
              <a:solidFill>
                <a:srgbClr val="C9DBD1"/>
              </a:solidFill>
              <a:prstDash val="solid"/>
              <a:round/>
            </a:ln>
          </a:top>
          <a:bottom>
            <a:ln w="25400" cap="flat">
              <a:solidFill>
                <a:srgbClr val="C9DBD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C9DBD1"/>
        </a:fontRef>
        <a:srgbClr val="C9DBD1"/>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rgbClr val="EBF1EE"/>
          </a:solidFill>
        </a:fill>
      </a:tcStyle>
    </a:wholeTbl>
    <a:band2H>
      <a:tcTxStyle b="def" i="def"/>
      <a:tcStyle>
        <a:tcBdr/>
        <a:fill>
          <a:solidFill>
            <a:srgbClr val="F5F8F7"/>
          </a:solidFill>
        </a:fill>
      </a:tcStyle>
    </a:band2H>
    <a:firstCol>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rgbClr val="C9DBD1"/>
          </a:solidFill>
        </a:fill>
      </a:tcStyle>
    </a:firstCol>
    <a:la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381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rgbClr val="C9DBD1"/>
          </a:solidFill>
        </a:fill>
      </a:tcStyle>
    </a:lastRow>
    <a:fir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381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rgbClr val="C9DBD1"/>
          </a:solidFill>
        </a:fill>
      </a:tcStyle>
    </a:firstRow>
  </a:tblStyle>
  <a:tblStyle styleId="{2708684C-4D16-4618-839F-0558EEFCDFE6}" styleName="">
    <a:tblBg/>
    <a:wholeTbl>
      <a:tcTxStyle b="off"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rgbClr val="C0791B">
              <a:alpha val="20000"/>
            </a:srgbClr>
          </a:solidFill>
        </a:fill>
      </a:tcStyle>
    </a:wholeTbl>
    <a:band2H>
      <a:tcTxStyle b="def" i="def"/>
      <a:tcStyle>
        <a:tcBdr/>
        <a:fill>
          <a:solidFill>
            <a:srgbClr val="FFFFFF"/>
          </a:solidFill>
        </a:fill>
      </a:tcStyle>
    </a:band2H>
    <a:firstCol>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solidFill>
            <a:srgbClr val="C0791B">
              <a:alpha val="20000"/>
            </a:srgbClr>
          </a:solidFill>
        </a:fill>
      </a:tcStyle>
    </a:firstCol>
    <a:la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50800" cap="flat">
              <a:solidFill>
                <a:srgbClr val="C0791B"/>
              </a:solidFill>
              <a:prstDash val="solid"/>
              <a:round/>
            </a:ln>
          </a:top>
          <a:bottom>
            <a:ln w="127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noFill/>
        </a:fill>
      </a:tcStyle>
    </a:lastRow>
    <a:firstRow>
      <a:tcTxStyle b="on" i="off">
        <a:fontRef idx="major">
          <a:srgbClr val="C0791B"/>
        </a:fontRef>
        <a:srgbClr val="C0791B"/>
      </a:tcTxStyle>
      <a:tcStyle>
        <a:tcBdr>
          <a:left>
            <a:ln w="12700" cap="flat">
              <a:solidFill>
                <a:srgbClr val="C0791B"/>
              </a:solidFill>
              <a:prstDash val="solid"/>
              <a:round/>
            </a:ln>
          </a:left>
          <a:right>
            <a:ln w="12700" cap="flat">
              <a:solidFill>
                <a:srgbClr val="C0791B"/>
              </a:solidFill>
              <a:prstDash val="solid"/>
              <a:round/>
            </a:ln>
          </a:right>
          <a:top>
            <a:ln w="12700" cap="flat">
              <a:solidFill>
                <a:srgbClr val="C0791B"/>
              </a:solidFill>
              <a:prstDash val="solid"/>
              <a:round/>
            </a:ln>
          </a:top>
          <a:bottom>
            <a:ln w="25400" cap="flat">
              <a:solidFill>
                <a:srgbClr val="C0791B"/>
              </a:solidFill>
              <a:prstDash val="solid"/>
              <a:round/>
            </a:ln>
          </a:bottom>
          <a:insideH>
            <a:ln w="12700" cap="flat">
              <a:solidFill>
                <a:srgbClr val="C0791B"/>
              </a:solidFill>
              <a:prstDash val="solid"/>
              <a:round/>
            </a:ln>
          </a:insideH>
          <a:insideV>
            <a:ln w="12700" cap="flat">
              <a:solidFill>
                <a:srgbClr val="C0791B"/>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21106"/>
          <c:y val="0.0944569"/>
          <c:w val="0.873894"/>
          <c:h val="0.755651"/>
        </c:manualLayout>
      </c:layout>
      <c:barChart>
        <c:barDir val="col"/>
        <c:grouping val="clustered"/>
        <c:varyColors val="0"/>
        <c:ser>
          <c:idx val="0"/>
          <c:order val="0"/>
          <c:tx>
            <c:strRef>
              <c:f>Sheet1!$A$2</c:f>
              <c:strCache>
                <c:ptCount val="1"/>
                <c:pt idx="0">
                  <c:v>Region 1</c:v>
                </c:pt>
              </c:strCache>
            </c:strRef>
          </c:tx>
          <c:spPr>
            <a:solidFill>
              <a:srgbClr val="6D7472"/>
            </a:solidFill>
            <a:ln w="9525" cap="flat">
              <a:solidFill>
                <a:srgbClr val="C4D6CC"/>
              </a:solidFill>
              <a:prstDash val="solid"/>
              <a:round/>
            </a:ln>
            <a:effectLst>
              <a:outerShdw sx="100000" sy="100000" kx="0" ky="0" algn="tl" rotWithShape="1" blurRad="38100" dist="23000" dir="5400000">
                <a:srgbClr val="000000">
                  <a:alpha val="35000"/>
                </a:srgbClr>
              </a:outerShdw>
            </a:effectLst>
          </c:spPr>
          <c:invertIfNegative val="0"/>
          <c:dLbls>
            <c:numFmt formatCode="#,##0" sourceLinked="0"/>
            <c:txPr>
              <a:bodyPr/>
              <a:lstStyle/>
              <a:p>
                <a:pPr>
                  <a:defRPr b="0" i="0" strike="noStrike" sz="1800" u="none">
                    <a:solidFill>
                      <a:srgbClr val="C0791B"/>
                    </a:solidFill>
                    <a:latin typeface="Helvetica"/>
                  </a:defRPr>
                </a:pPr>
              </a:p>
            </c:txPr>
            <c:dLblPos val="outEnd"/>
            <c:showLegendKey val="0"/>
            <c:showVal val="0"/>
            <c:showCatName val="0"/>
            <c:showSerName val="0"/>
            <c:showPercent val="0"/>
            <c:showBubbleSize val="0"/>
            <c:showLeaderLines val="0"/>
          </c:dLbls>
          <c:cat>
            <c:strRef>
              <c:f>Sheet1!$B$1:$H$1</c:f>
              <c:strCache>
                <c:ptCount val="7"/>
                <c:pt idx="0">
                  <c:v>2018</c:v>
                </c:pt>
                <c:pt idx="1">
                  <c:v>2019</c:v>
                </c:pt>
                <c:pt idx="2">
                  <c:v>2020</c:v>
                </c:pt>
                <c:pt idx="3">
                  <c:v>2021</c:v>
                </c:pt>
                <c:pt idx="4">
                  <c:v>2022</c:v>
                </c:pt>
                <c:pt idx="5">
                  <c:v>2023</c:v>
                </c:pt>
                <c:pt idx="6">
                  <c:v>2024</c:v>
                </c:pt>
              </c:strCache>
            </c:strRef>
          </c:cat>
          <c:val>
            <c:numRef>
              <c:f>Sheet1!$B$2:$H$2</c:f>
              <c:numCache>
                <c:ptCount val="7"/>
                <c:pt idx="0">
                  <c:v>2.170000</c:v>
                </c:pt>
                <c:pt idx="1">
                  <c:v>2.450000</c:v>
                </c:pt>
                <c:pt idx="2">
                  <c:v>2.350000</c:v>
                </c:pt>
                <c:pt idx="3">
                  <c:v>2.350000</c:v>
                </c:pt>
                <c:pt idx="4">
                  <c:v>2.450000</c:v>
                </c:pt>
                <c:pt idx="5">
                  <c:v>2.600000</c:v>
                </c:pt>
                <c:pt idx="6">
                  <c:v>2.710000</c:v>
                </c:pt>
              </c:numCache>
            </c:numRef>
          </c:val>
        </c:ser>
        <c:gapWidth val="150"/>
        <c:overlap val="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D2A789"/>
            </a:solidFill>
            <a:prstDash val="solid"/>
            <a:round/>
          </a:ln>
        </c:spPr>
        <c:txPr>
          <a:bodyPr rot="0"/>
          <a:lstStyle/>
          <a:p>
            <a:pPr>
              <a:defRPr b="0" i="0" strike="noStrike" sz="1800" u="none">
                <a:solidFill>
                  <a:srgbClr val="CA4946"/>
                </a:solidFill>
                <a:latin typeface="Helvetica"/>
              </a:defRPr>
            </a:pPr>
          </a:p>
        </c:txPr>
        <c:crossAx val="2094734553"/>
        <c:crosses val="autoZero"/>
        <c:auto val="1"/>
        <c:lblAlgn val="ctr"/>
        <c:noMultiLvlLbl val="1"/>
      </c:catAx>
      <c:valAx>
        <c:axId val="2094734553"/>
        <c:scaling>
          <c:orientation val="minMax"/>
        </c:scaling>
        <c:delete val="0"/>
        <c:axPos val="l"/>
        <c:majorGridlines>
          <c:spPr>
            <a:ln w="12700" cap="flat">
              <a:solidFill>
                <a:srgbClr val="D2A789"/>
              </a:solidFill>
              <a:prstDash val="solid"/>
              <a:round/>
            </a:ln>
          </c:spPr>
        </c:majorGridlines>
        <c:numFmt formatCode="&quot;$&quot;0.0&quot;M&quot;_);\(&quot;$&quot;0.0\)&quot;M&quot;" sourceLinked="0"/>
        <c:majorTickMark val="out"/>
        <c:minorTickMark val="none"/>
        <c:tickLblPos val="nextTo"/>
        <c:spPr>
          <a:ln w="12700" cap="flat">
            <a:solidFill>
              <a:srgbClr val="D2A789"/>
            </a:solidFill>
            <a:prstDash val="solid"/>
            <a:round/>
          </a:ln>
        </c:spPr>
        <c:txPr>
          <a:bodyPr rot="0"/>
          <a:lstStyle/>
          <a:p>
            <a:pPr>
              <a:defRPr b="0" i="0" strike="noStrike" sz="1800" u="none">
                <a:solidFill>
                  <a:srgbClr val="CA4946"/>
                </a:solidFill>
                <a:latin typeface="Helvetica"/>
              </a:defRPr>
            </a:pPr>
          </a:p>
        </c:txPr>
        <c:crossAx val="2094734552"/>
        <c:crosses val="autoZero"/>
        <c:crossBetween val="between"/>
        <c:majorUnit val="0.7"/>
        <c:minorUnit val="0.3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53" name="Shape 253"/>
          <p:cNvSpPr/>
          <p:nvPr>
            <p:ph type="sldImg"/>
          </p:nvPr>
        </p:nvSpPr>
        <p:spPr>
          <a:xfrm>
            <a:off x="1143000" y="685800"/>
            <a:ext cx="4572000" cy="3429000"/>
          </a:xfrm>
          <a:prstGeom prst="rect">
            <a:avLst/>
          </a:prstGeom>
        </p:spPr>
        <p:txBody>
          <a:bodyPr/>
          <a:lstStyle/>
          <a:p>
            <a:pPr/>
          </a:p>
        </p:txBody>
      </p:sp>
      <p:sp>
        <p:nvSpPr>
          <p:cNvPr id="254" name="Shape 25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0" name="Shape 280"/>
          <p:cNvSpPr/>
          <p:nvPr>
            <p:ph type="sldImg"/>
          </p:nvPr>
        </p:nvSpPr>
        <p:spPr>
          <a:prstGeom prst="rect">
            <a:avLst/>
          </a:prstGeom>
        </p:spPr>
        <p:txBody>
          <a:bodyPr/>
          <a:lstStyle/>
          <a:p>
            <a:pPr/>
          </a:p>
        </p:txBody>
      </p:sp>
      <p:sp>
        <p:nvSpPr>
          <p:cNvPr id="281" name="Shape 281"/>
          <p:cNvSpPr/>
          <p:nvPr>
            <p:ph type="body" sz="quarter" idx="1"/>
          </p:nvPr>
        </p:nvSpPr>
        <p:spPr>
          <a:prstGeom prst="rect">
            <a:avLst/>
          </a:prstGeom>
        </p:spPr>
        <p:txBody>
          <a:bodyPr/>
          <a:lstStyle/>
          <a:p>
            <a:pPr>
              <a:defRPr sz="1100"/>
            </a:pPr>
            <a:r>
              <a:t>The Church and the Nursery School are one legal entity, so our audit is on a consolidated basis. </a:t>
            </a:r>
          </a:p>
          <a:p>
            <a:pPr>
              <a:defRPr sz="1100"/>
            </a:pPr>
            <a:r>
              <a:t> </a:t>
            </a:r>
          </a:p>
          <a:p>
            <a:pPr>
              <a:defRPr sz="1100"/>
            </a:pPr>
            <a:r>
              <a:t>In 2022, the Nursery School recommenced both its after school and summer programs, which contributed to increased cash and revenue.  </a:t>
            </a:r>
          </a:p>
          <a:p>
            <a:pPr>
              <a:defRPr sz="1100"/>
            </a:pPr>
          </a:p>
          <a:p>
            <a:pPr>
              <a:defRPr sz="1100"/>
            </a:pPr>
            <a:r>
              <a:t>Contributions receivable represent pledges that have not yet been collected.  The large amounts in 2021 and 2022 are largely due to pledges to fund the renovations of the Nave.  Those pledges are paid over five years..</a:t>
            </a:r>
          </a:p>
          <a:p>
            <a:pPr>
              <a:defRPr sz="1100"/>
            </a:pPr>
          </a:p>
          <a:p>
            <a:pPr>
              <a:defRPr sz="1100"/>
            </a:pPr>
            <a:r>
              <a:t>Property increased because of the Nave renovations. </a:t>
            </a:r>
          </a:p>
          <a:p>
            <a:pPr>
              <a:defRPr sz="1100"/>
            </a:pPr>
          </a:p>
          <a:p>
            <a:pPr>
              <a:defRPr sz="1100"/>
            </a:pPr>
            <a:r>
              <a:t>Accounts payable decreased because we had less in outstanding bills for Nave renovations. </a:t>
            </a:r>
          </a:p>
          <a:p>
            <a:pPr>
              <a:defRPr sz="1100"/>
            </a:pPr>
          </a:p>
          <a:p>
            <a:pPr>
              <a:defRPr sz="1100"/>
            </a:pPr>
            <a:r>
              <a:t>Our debt increased because we incurred additional debt to fund the Nave renovations.  The costs of the Nave renovations have to be paid before all the pledges for the renovations are paid, but as those pledges are paid, we will pay off the additional debt.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Shape 286"/>
          <p:cNvSpPr/>
          <p:nvPr>
            <p:ph type="sldImg"/>
          </p:nvPr>
        </p:nvSpPr>
        <p:spPr>
          <a:prstGeom prst="rect">
            <a:avLst/>
          </a:prstGeom>
        </p:spPr>
        <p:txBody>
          <a:bodyPr/>
          <a:lstStyle/>
          <a:p>
            <a:pPr/>
          </a:p>
        </p:txBody>
      </p:sp>
      <p:sp>
        <p:nvSpPr>
          <p:cNvPr id="287" name="Shape 287"/>
          <p:cNvSpPr/>
          <p:nvPr>
            <p:ph type="body" sz="quarter" idx="1"/>
          </p:nvPr>
        </p:nvSpPr>
        <p:spPr>
          <a:prstGeom prst="rect">
            <a:avLst/>
          </a:prstGeom>
        </p:spPr>
        <p:txBody>
          <a:bodyPr/>
          <a:lstStyle/>
          <a:p>
            <a:pPr>
              <a:defRPr sz="1100"/>
            </a:pPr>
            <a:r>
              <a:t>The Church and the Nursery School are one legal entity, so our audit is on a consolidated basis. </a:t>
            </a:r>
          </a:p>
          <a:p>
            <a:pPr>
              <a:defRPr sz="1100"/>
            </a:pPr>
            <a:r>
              <a:t> </a:t>
            </a:r>
          </a:p>
          <a:p>
            <a:pPr>
              <a:defRPr sz="1100"/>
            </a:pPr>
            <a:r>
              <a:t>In 2022, the Nursery School recommenced both its after school and summer programs, which contributed to increased cash and revenue.  </a:t>
            </a:r>
          </a:p>
          <a:p>
            <a:pPr>
              <a:defRPr sz="1100"/>
            </a:pPr>
          </a:p>
          <a:p>
            <a:pPr>
              <a:defRPr sz="1100"/>
            </a:pPr>
            <a:r>
              <a:t>Contributions receivable represent pledges that have not yet been collected.  The large amounts in 2021 and 2022 are largely due to pledges to fund the renovations of the Nave.  Those pledges are paid over five years..</a:t>
            </a:r>
          </a:p>
          <a:p>
            <a:pPr>
              <a:defRPr sz="1100"/>
            </a:pPr>
          </a:p>
          <a:p>
            <a:pPr>
              <a:defRPr sz="1100"/>
            </a:pPr>
            <a:r>
              <a:t>Property increased because of the Nave renovations. </a:t>
            </a:r>
          </a:p>
          <a:p>
            <a:pPr>
              <a:defRPr sz="1100"/>
            </a:pPr>
          </a:p>
          <a:p>
            <a:pPr>
              <a:defRPr sz="1100"/>
            </a:pPr>
            <a:r>
              <a:t>Accounts payable decreased because we had less in outstanding bills for Nave renovations. </a:t>
            </a:r>
          </a:p>
          <a:p>
            <a:pPr>
              <a:defRPr sz="1100"/>
            </a:pPr>
          </a:p>
          <a:p>
            <a:pPr>
              <a:defRPr sz="1100"/>
            </a:pPr>
            <a:r>
              <a:t>Our debt increased because we incurred additional debt to fund the Nave renovations.  The costs of the Nave renovations have to be paid before all the pledges for the renovations are paid, but as those pledges are paid, we will pay off the additional debt.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2" name="Shape 292"/>
          <p:cNvSpPr/>
          <p:nvPr>
            <p:ph type="sldImg"/>
          </p:nvPr>
        </p:nvSpPr>
        <p:spPr>
          <a:prstGeom prst="rect">
            <a:avLst/>
          </a:prstGeom>
        </p:spPr>
        <p:txBody>
          <a:bodyPr/>
          <a:lstStyle/>
          <a:p>
            <a:pPr/>
          </a:p>
        </p:txBody>
      </p:sp>
      <p:sp>
        <p:nvSpPr>
          <p:cNvPr id="293" name="Shape 293"/>
          <p:cNvSpPr/>
          <p:nvPr>
            <p:ph type="body" sz="quarter" idx="1"/>
          </p:nvPr>
        </p:nvSpPr>
        <p:spPr>
          <a:prstGeom prst="rect">
            <a:avLst/>
          </a:prstGeom>
        </p:spPr>
        <p:txBody>
          <a:bodyPr/>
          <a:lstStyle/>
          <a:p>
            <a:pPr>
              <a:defRPr sz="1100"/>
            </a:pPr>
            <a:r>
              <a:t>The Church and the Nursery School are one legal entity, so our audit is on a consolidated basis. </a:t>
            </a:r>
          </a:p>
          <a:p>
            <a:pPr>
              <a:defRPr sz="1100"/>
            </a:pPr>
            <a:r>
              <a:t> </a:t>
            </a:r>
          </a:p>
          <a:p>
            <a:pPr>
              <a:defRPr sz="1100"/>
            </a:pPr>
            <a:r>
              <a:t>In 2022, the Nursery School recommenced both its after school and summer programs, which contributed to increased cash and revenue.  </a:t>
            </a:r>
          </a:p>
          <a:p>
            <a:pPr>
              <a:defRPr sz="1100"/>
            </a:pPr>
          </a:p>
          <a:p>
            <a:pPr>
              <a:defRPr sz="1100"/>
            </a:pPr>
            <a:r>
              <a:t>Contributions receivable represent pledges that have not yet been collected.  The large amounts in 2021 and 2022 are largely due to pledges to fund the renovations of the Nave.  Those pledges are paid over five years..</a:t>
            </a:r>
          </a:p>
          <a:p>
            <a:pPr>
              <a:defRPr sz="1100"/>
            </a:pPr>
          </a:p>
          <a:p>
            <a:pPr>
              <a:defRPr sz="1100"/>
            </a:pPr>
            <a:r>
              <a:t>Property increased because of the Nave renovations. </a:t>
            </a:r>
          </a:p>
          <a:p>
            <a:pPr>
              <a:defRPr sz="1100"/>
            </a:pPr>
          </a:p>
          <a:p>
            <a:pPr>
              <a:defRPr sz="1100"/>
            </a:pPr>
            <a:r>
              <a:t>Accounts payable decreased because we had less in outstanding bills for Nave renovations. </a:t>
            </a:r>
          </a:p>
          <a:p>
            <a:pPr>
              <a:defRPr sz="1100"/>
            </a:pPr>
          </a:p>
          <a:p>
            <a:pPr>
              <a:defRPr sz="1100"/>
            </a:pPr>
            <a:r>
              <a:t>Our debt increased because we incurred additional debt to fund the Nave renovations.  The costs of the Nave renovations have to be paid before all the pledges for the renovations are paid, but as those pledges are paid, we will pay off the additional debt.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bg>
      <p:bgPr>
        <a:solidFill>
          <a:srgbClr val="CD505E"/>
        </a:solidFill>
      </p:bgPr>
    </p:bg>
    <p:spTree>
      <p:nvGrpSpPr>
        <p:cNvPr id="1" name=""/>
        <p:cNvGrpSpPr/>
        <p:nvPr/>
      </p:nvGrpSpPr>
      <p:grpSpPr>
        <a:xfrm>
          <a:off x="0" y="0"/>
          <a:ext cx="0" cy="0"/>
          <a:chOff x="0" y="0"/>
          <a:chExt cx="0" cy="0"/>
        </a:xfrm>
      </p:grpSpPr>
      <p:sp>
        <p:nvSpPr>
          <p:cNvPr id="14" name="Title Text"/>
          <p:cNvSpPr txBox="1"/>
          <p:nvPr>
            <p:ph type="title"/>
          </p:nvPr>
        </p:nvSpPr>
        <p:spPr>
          <a:xfrm>
            <a:off x="823999" y="1613813"/>
            <a:ext cx="4255502" cy="1872902"/>
          </a:xfrm>
          <a:prstGeom prst="rect">
            <a:avLst/>
          </a:prstGeom>
        </p:spPr>
        <p:txBody>
          <a:bodyPr anchor="ctr"/>
          <a:lstStyle>
            <a:lvl1pPr>
              <a:defRPr sz="3600">
                <a:solidFill>
                  <a:srgbClr val="FFFFFF"/>
                </a:solidFill>
              </a:defRPr>
            </a:lvl1pPr>
          </a:lstStyle>
          <a:p>
            <a:pPr/>
            <a:r>
              <a:t>Title Text</a:t>
            </a:r>
          </a:p>
        </p:txBody>
      </p:sp>
      <p:sp>
        <p:nvSpPr>
          <p:cNvPr id="15" name="Body Level One…"/>
          <p:cNvSpPr txBox="1"/>
          <p:nvPr>
            <p:ph type="body" sz="quarter" idx="1"/>
          </p:nvPr>
        </p:nvSpPr>
        <p:spPr>
          <a:xfrm>
            <a:off x="823999" y="3596299"/>
            <a:ext cx="4255502" cy="695402"/>
          </a:xfrm>
          <a:prstGeom prst="rect">
            <a:avLst/>
          </a:prstGeom>
        </p:spPr>
        <p:txBody>
          <a:bodyPr>
            <a:normAutofit fontScale="100000" lnSpcReduction="0"/>
          </a:bodyPr>
          <a:lstStyle>
            <a:lvl1pPr marL="165100" indent="-19050">
              <a:lnSpc>
                <a:spcPct val="100000"/>
              </a:lnSpc>
              <a:buClrTx/>
              <a:buSzTx/>
              <a:buFontTx/>
              <a:buNone/>
              <a:defRPr sz="1600">
                <a:solidFill>
                  <a:srgbClr val="FFFFFF"/>
                </a:solidFill>
              </a:defRPr>
            </a:lvl1pPr>
            <a:lvl2pPr marL="165100" indent="146050">
              <a:lnSpc>
                <a:spcPct val="100000"/>
              </a:lnSpc>
              <a:buClrTx/>
              <a:buSzTx/>
              <a:buFontTx/>
              <a:buNone/>
              <a:defRPr sz="1600">
                <a:solidFill>
                  <a:srgbClr val="FFFFFF"/>
                </a:solidFill>
              </a:defRPr>
            </a:lvl2pPr>
            <a:lvl3pPr marL="165100" indent="146050">
              <a:lnSpc>
                <a:spcPct val="100000"/>
              </a:lnSpc>
              <a:buClrTx/>
              <a:buSzTx/>
              <a:buFontTx/>
              <a:buNone/>
              <a:defRPr sz="1600">
                <a:solidFill>
                  <a:srgbClr val="FFFFFF"/>
                </a:solidFill>
              </a:defRPr>
            </a:lvl3pPr>
            <a:lvl4pPr marL="165100" indent="146050">
              <a:lnSpc>
                <a:spcPct val="100000"/>
              </a:lnSpc>
              <a:buClrTx/>
              <a:buSzTx/>
              <a:buFontTx/>
              <a:buNone/>
              <a:defRPr sz="1600">
                <a:solidFill>
                  <a:srgbClr val="FFFFFF"/>
                </a:solidFill>
              </a:defRPr>
            </a:lvl4pPr>
            <a:lvl5pPr marL="165100" indent="146050">
              <a:lnSpc>
                <a:spcPct val="100000"/>
              </a:lnSpc>
              <a:buClrTx/>
              <a:buSzTx/>
              <a:buFontTx/>
              <a:buNone/>
              <a:defRPr sz="1600">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16"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IG_NUMBER">
    <p:bg>
      <p:bgPr>
        <a:solidFill>
          <a:schemeClr val="accent3"/>
        </a:solidFill>
      </p:bgPr>
    </p:bg>
    <p:spTree>
      <p:nvGrpSpPr>
        <p:cNvPr id="1" name=""/>
        <p:cNvGrpSpPr/>
        <p:nvPr/>
      </p:nvGrpSpPr>
      <p:grpSpPr>
        <a:xfrm>
          <a:off x="0" y="0"/>
          <a:ext cx="0" cy="0"/>
          <a:chOff x="0" y="0"/>
          <a:chExt cx="0" cy="0"/>
        </a:xfrm>
      </p:grpSpPr>
      <p:grpSp>
        <p:nvGrpSpPr>
          <p:cNvPr id="237" name="Google Shape;75;p11"/>
          <p:cNvGrpSpPr/>
          <p:nvPr/>
        </p:nvGrpSpPr>
        <p:grpSpPr>
          <a:xfrm>
            <a:off x="50" y="4099198"/>
            <a:ext cx="9144039" cy="1044306"/>
            <a:chOff x="0" y="-2"/>
            <a:chExt cx="9144038" cy="1044305"/>
          </a:xfrm>
        </p:grpSpPr>
        <p:grpSp>
          <p:nvGrpSpPr>
            <p:cNvPr id="116" name="Google Shape;76;p11"/>
            <p:cNvGrpSpPr/>
            <p:nvPr/>
          </p:nvGrpSpPr>
          <p:grpSpPr>
            <a:xfrm>
              <a:off x="-1" y="209998"/>
              <a:ext cx="231625" cy="834306"/>
              <a:chOff x="0" y="-1"/>
              <a:chExt cx="231624" cy="834304"/>
            </a:xfrm>
          </p:grpSpPr>
          <p:sp>
            <p:nvSpPr>
              <p:cNvPr id="112" name="Google Shape;77;p11"/>
              <p:cNvSpPr/>
              <p:nvPr/>
            </p:nvSpPr>
            <p:spPr>
              <a:xfrm flipH="1">
                <a:off x="-1" y="419401"/>
                <a:ext cx="231625"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13" name="Google Shape;78;p11"/>
              <p:cNvSpPr/>
              <p:nvPr/>
            </p:nvSpPr>
            <p:spPr>
              <a:xfrm flipH="1">
                <a:off x="-1" y="-2"/>
                <a:ext cx="231625"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14" name="Google Shape;79;p11"/>
              <p:cNvSpPr/>
              <p:nvPr/>
            </p:nvSpPr>
            <p:spPr>
              <a:xfrm flipH="1">
                <a:off x="-1" y="209700"/>
                <a:ext cx="231625"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15" name="Google Shape;80;p11"/>
              <p:cNvSpPr/>
              <p:nvPr/>
            </p:nvSpPr>
            <p:spPr>
              <a:xfrm flipH="1">
                <a:off x="-1" y="629102"/>
                <a:ext cx="231625"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8" y="0"/>
                    </a:moveTo>
                    <a:lnTo>
                      <a:pt x="12032" y="0"/>
                    </a:lnTo>
                    <a:cubicBezTo>
                      <a:pt x="17316" y="0"/>
                      <a:pt x="21600" y="4835"/>
                      <a:pt x="21600" y="10800"/>
                    </a:cubicBezTo>
                    <a:lnTo>
                      <a:pt x="21600" y="21600"/>
                    </a:lnTo>
                    <a:lnTo>
                      <a:pt x="0" y="21600"/>
                    </a:lnTo>
                    <a:lnTo>
                      <a:pt x="0" y="10800"/>
                    </a:lnTo>
                    <a:cubicBezTo>
                      <a:pt x="0" y="4835"/>
                      <a:pt x="4284" y="0"/>
                      <a:pt x="9568"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22" name="Google Shape;81;p11"/>
            <p:cNvGrpSpPr/>
            <p:nvPr/>
          </p:nvGrpSpPr>
          <p:grpSpPr>
            <a:xfrm>
              <a:off x="371353" y="-3"/>
              <a:ext cx="231625" cy="1044307"/>
              <a:chOff x="0" y="0"/>
              <a:chExt cx="231624" cy="1044305"/>
            </a:xfrm>
          </p:grpSpPr>
          <p:sp>
            <p:nvSpPr>
              <p:cNvPr id="117" name="Google Shape;82;p11"/>
              <p:cNvSpPr/>
              <p:nvPr/>
            </p:nvSpPr>
            <p:spPr>
              <a:xfrm flipH="1">
                <a:off x="-1" y="629400"/>
                <a:ext cx="231625" cy="4149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18" name="Google Shape;83;p11"/>
              <p:cNvSpPr/>
              <p:nvPr/>
            </p:nvSpPr>
            <p:spPr>
              <a:xfrm flipH="1">
                <a:off x="-1" y="209999"/>
                <a:ext cx="231625"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19" name="Google Shape;84;p11"/>
              <p:cNvSpPr/>
              <p:nvPr/>
            </p:nvSpPr>
            <p:spPr>
              <a:xfrm flipH="1">
                <a:off x="-1" y="419701"/>
                <a:ext cx="231625"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20" name="Google Shape;85;p11"/>
              <p:cNvSpPr/>
              <p:nvPr/>
            </p:nvSpPr>
            <p:spPr>
              <a:xfrm flipH="1">
                <a:off x="-1" y="-1"/>
                <a:ext cx="231625" cy="1044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072"/>
                      <a:pt x="21600" y="2395"/>
                    </a:cubicBezTo>
                    <a:lnTo>
                      <a:pt x="21600" y="21600"/>
                    </a:lnTo>
                    <a:lnTo>
                      <a:pt x="0" y="21600"/>
                    </a:lnTo>
                    <a:lnTo>
                      <a:pt x="0" y="2395"/>
                    </a:lnTo>
                    <a:cubicBezTo>
                      <a:pt x="0" y="107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21" name="Google Shape;86;p11"/>
              <p:cNvSpPr/>
              <p:nvPr/>
            </p:nvSpPr>
            <p:spPr>
              <a:xfrm flipH="1">
                <a:off x="-1" y="839102"/>
                <a:ext cx="231625"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8" y="0"/>
                    </a:moveTo>
                    <a:lnTo>
                      <a:pt x="12032" y="0"/>
                    </a:lnTo>
                    <a:cubicBezTo>
                      <a:pt x="17316" y="0"/>
                      <a:pt x="21600" y="4835"/>
                      <a:pt x="21600" y="10800"/>
                    </a:cubicBezTo>
                    <a:lnTo>
                      <a:pt x="21600" y="21600"/>
                    </a:lnTo>
                    <a:lnTo>
                      <a:pt x="0" y="21600"/>
                    </a:lnTo>
                    <a:lnTo>
                      <a:pt x="0" y="10800"/>
                    </a:lnTo>
                    <a:cubicBezTo>
                      <a:pt x="0" y="4835"/>
                      <a:pt x="4284" y="0"/>
                      <a:pt x="9568"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27" name="Google Shape;87;p11"/>
            <p:cNvGrpSpPr/>
            <p:nvPr/>
          </p:nvGrpSpPr>
          <p:grpSpPr>
            <a:xfrm>
              <a:off x="742708" y="209998"/>
              <a:ext cx="231625" cy="834306"/>
              <a:chOff x="0" y="-1"/>
              <a:chExt cx="231624" cy="834304"/>
            </a:xfrm>
          </p:grpSpPr>
          <p:sp>
            <p:nvSpPr>
              <p:cNvPr id="123" name="Google Shape;88;p11"/>
              <p:cNvSpPr/>
              <p:nvPr/>
            </p:nvSpPr>
            <p:spPr>
              <a:xfrm flipH="1">
                <a:off x="-1" y="419401"/>
                <a:ext cx="231625"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24" name="Google Shape;89;p11"/>
              <p:cNvSpPr/>
              <p:nvPr/>
            </p:nvSpPr>
            <p:spPr>
              <a:xfrm flipH="1">
                <a:off x="-1" y="-2"/>
                <a:ext cx="231625"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25" name="Google Shape;90;p11"/>
              <p:cNvSpPr/>
              <p:nvPr/>
            </p:nvSpPr>
            <p:spPr>
              <a:xfrm flipH="1">
                <a:off x="-1" y="209700"/>
                <a:ext cx="231625"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26" name="Google Shape;91;p11"/>
              <p:cNvSpPr/>
              <p:nvPr/>
            </p:nvSpPr>
            <p:spPr>
              <a:xfrm flipH="1">
                <a:off x="-1" y="629102"/>
                <a:ext cx="231625"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8" y="0"/>
                    </a:moveTo>
                    <a:lnTo>
                      <a:pt x="12032" y="0"/>
                    </a:lnTo>
                    <a:cubicBezTo>
                      <a:pt x="17316" y="0"/>
                      <a:pt x="21600" y="4835"/>
                      <a:pt x="21600" y="10800"/>
                    </a:cubicBezTo>
                    <a:lnTo>
                      <a:pt x="21600" y="21600"/>
                    </a:lnTo>
                    <a:lnTo>
                      <a:pt x="0" y="21600"/>
                    </a:lnTo>
                    <a:lnTo>
                      <a:pt x="0" y="10800"/>
                    </a:lnTo>
                    <a:cubicBezTo>
                      <a:pt x="0" y="4835"/>
                      <a:pt x="4284" y="0"/>
                      <a:pt x="9568"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31" name="Google Shape;92;p11"/>
            <p:cNvGrpSpPr/>
            <p:nvPr/>
          </p:nvGrpSpPr>
          <p:grpSpPr>
            <a:xfrm>
              <a:off x="1114062" y="419699"/>
              <a:ext cx="231625" cy="624605"/>
              <a:chOff x="0" y="-1"/>
              <a:chExt cx="231624" cy="624603"/>
            </a:xfrm>
          </p:grpSpPr>
          <p:sp>
            <p:nvSpPr>
              <p:cNvPr id="128" name="Google Shape;93;p11"/>
              <p:cNvSpPr/>
              <p:nvPr/>
            </p:nvSpPr>
            <p:spPr>
              <a:xfrm flipH="1">
                <a:off x="-1" y="209699"/>
                <a:ext cx="231625"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29" name="Google Shape;94;p11"/>
              <p:cNvSpPr/>
              <p:nvPr/>
            </p:nvSpPr>
            <p:spPr>
              <a:xfrm flipH="1">
                <a:off x="-1" y="-2"/>
                <a:ext cx="231625" cy="6246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30" name="Google Shape;95;p11"/>
              <p:cNvSpPr/>
              <p:nvPr/>
            </p:nvSpPr>
            <p:spPr>
              <a:xfrm flipH="1">
                <a:off x="-1" y="419401"/>
                <a:ext cx="231625"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8" y="0"/>
                    </a:moveTo>
                    <a:lnTo>
                      <a:pt x="12032" y="0"/>
                    </a:lnTo>
                    <a:cubicBezTo>
                      <a:pt x="17316" y="0"/>
                      <a:pt x="21600" y="4835"/>
                      <a:pt x="21600" y="10800"/>
                    </a:cubicBezTo>
                    <a:lnTo>
                      <a:pt x="21600" y="21600"/>
                    </a:lnTo>
                    <a:lnTo>
                      <a:pt x="0" y="21600"/>
                    </a:lnTo>
                    <a:lnTo>
                      <a:pt x="0" y="10800"/>
                    </a:lnTo>
                    <a:cubicBezTo>
                      <a:pt x="0" y="4835"/>
                      <a:pt x="4284" y="0"/>
                      <a:pt x="9568"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37" name="Google Shape;96;p11"/>
            <p:cNvGrpSpPr/>
            <p:nvPr/>
          </p:nvGrpSpPr>
          <p:grpSpPr>
            <a:xfrm>
              <a:off x="1856700" y="-3"/>
              <a:ext cx="231603" cy="1044307"/>
              <a:chOff x="0" y="0"/>
              <a:chExt cx="231602" cy="1044305"/>
            </a:xfrm>
          </p:grpSpPr>
          <p:sp>
            <p:nvSpPr>
              <p:cNvPr id="132" name="Google Shape;97;p11"/>
              <p:cNvSpPr/>
              <p:nvPr/>
            </p:nvSpPr>
            <p:spPr>
              <a:xfrm flipH="1">
                <a:off x="-1" y="629400"/>
                <a:ext cx="231603" cy="4149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33" name="Google Shape;98;p11"/>
              <p:cNvSpPr/>
              <p:nvPr/>
            </p:nvSpPr>
            <p:spPr>
              <a:xfrm flipH="1">
                <a:off x="-1" y="209999"/>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34" name="Google Shape;99;p11"/>
              <p:cNvSpPr/>
              <p:nvPr/>
            </p:nvSpPr>
            <p:spPr>
              <a:xfrm flipH="1">
                <a:off x="-1" y="419701"/>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35" name="Google Shape;100;p11"/>
              <p:cNvSpPr/>
              <p:nvPr/>
            </p:nvSpPr>
            <p:spPr>
              <a:xfrm flipH="1">
                <a:off x="-1" y="-1"/>
                <a:ext cx="231603" cy="1044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072"/>
                      <a:pt x="21600" y="2395"/>
                    </a:cubicBezTo>
                    <a:lnTo>
                      <a:pt x="21600" y="21600"/>
                    </a:lnTo>
                    <a:lnTo>
                      <a:pt x="0" y="21600"/>
                    </a:lnTo>
                    <a:lnTo>
                      <a:pt x="0" y="2395"/>
                    </a:lnTo>
                    <a:cubicBezTo>
                      <a:pt x="0" y="107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36" name="Google Shape;101;p11"/>
              <p:cNvSpPr/>
              <p:nvPr/>
            </p:nvSpPr>
            <p:spPr>
              <a:xfrm flipH="1">
                <a:off x="-1" y="83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42" name="Google Shape;102;p11"/>
            <p:cNvGrpSpPr/>
            <p:nvPr/>
          </p:nvGrpSpPr>
          <p:grpSpPr>
            <a:xfrm>
              <a:off x="2228053" y="209998"/>
              <a:ext cx="231604" cy="834306"/>
              <a:chOff x="0" y="-1"/>
              <a:chExt cx="231603" cy="834304"/>
            </a:xfrm>
          </p:grpSpPr>
          <p:sp>
            <p:nvSpPr>
              <p:cNvPr id="138" name="Google Shape;103;p11"/>
              <p:cNvSpPr/>
              <p:nvPr/>
            </p:nvSpPr>
            <p:spPr>
              <a:xfrm flipH="1">
                <a:off x="-1" y="419401"/>
                <a:ext cx="231604"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39" name="Google Shape;104;p11"/>
              <p:cNvSpPr/>
              <p:nvPr/>
            </p:nvSpPr>
            <p:spPr>
              <a:xfrm flipH="1">
                <a:off x="-1" y="-2"/>
                <a:ext cx="231604"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40" name="Google Shape;105;p11"/>
              <p:cNvSpPr/>
              <p:nvPr/>
            </p:nvSpPr>
            <p:spPr>
              <a:xfrm flipH="1">
                <a:off x="-1" y="209700"/>
                <a:ext cx="231604"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41" name="Google Shape;106;p11"/>
              <p:cNvSpPr/>
              <p:nvPr/>
            </p:nvSpPr>
            <p:spPr>
              <a:xfrm flipH="1">
                <a:off x="0"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46" name="Google Shape;107;p11"/>
            <p:cNvGrpSpPr/>
            <p:nvPr/>
          </p:nvGrpSpPr>
          <p:grpSpPr>
            <a:xfrm>
              <a:off x="2599408" y="419699"/>
              <a:ext cx="231603" cy="624605"/>
              <a:chOff x="0" y="-1"/>
              <a:chExt cx="231602" cy="624603"/>
            </a:xfrm>
          </p:grpSpPr>
          <p:sp>
            <p:nvSpPr>
              <p:cNvPr id="143" name="Google Shape;108;p11"/>
              <p:cNvSpPr/>
              <p:nvPr/>
            </p:nvSpPr>
            <p:spPr>
              <a:xfrm flipH="1">
                <a:off x="-1" y="209699"/>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44" name="Google Shape;109;p11"/>
              <p:cNvSpPr/>
              <p:nvPr/>
            </p:nvSpPr>
            <p:spPr>
              <a:xfrm flipH="1">
                <a:off x="-1" y="-2"/>
                <a:ext cx="231603" cy="6246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45" name="Google Shape;110;p11"/>
              <p:cNvSpPr/>
              <p:nvPr/>
            </p:nvSpPr>
            <p:spPr>
              <a:xfrm flipH="1">
                <a:off x="-1" y="419401"/>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52" name="Google Shape;111;p11"/>
            <p:cNvGrpSpPr/>
            <p:nvPr/>
          </p:nvGrpSpPr>
          <p:grpSpPr>
            <a:xfrm>
              <a:off x="3342117" y="-3"/>
              <a:ext cx="231603" cy="1044307"/>
              <a:chOff x="0" y="0"/>
              <a:chExt cx="231602" cy="1044305"/>
            </a:xfrm>
          </p:grpSpPr>
          <p:sp>
            <p:nvSpPr>
              <p:cNvPr id="147" name="Google Shape;112;p11"/>
              <p:cNvSpPr/>
              <p:nvPr/>
            </p:nvSpPr>
            <p:spPr>
              <a:xfrm flipH="1">
                <a:off x="-1" y="629400"/>
                <a:ext cx="231603" cy="4149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48" name="Google Shape;113;p11"/>
              <p:cNvSpPr/>
              <p:nvPr/>
            </p:nvSpPr>
            <p:spPr>
              <a:xfrm flipH="1">
                <a:off x="-1" y="209999"/>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49" name="Google Shape;114;p11"/>
              <p:cNvSpPr/>
              <p:nvPr/>
            </p:nvSpPr>
            <p:spPr>
              <a:xfrm flipH="1">
                <a:off x="-1" y="419701"/>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50" name="Google Shape;115;p11"/>
              <p:cNvSpPr/>
              <p:nvPr/>
            </p:nvSpPr>
            <p:spPr>
              <a:xfrm flipH="1">
                <a:off x="-1" y="-1"/>
                <a:ext cx="231603" cy="1044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072"/>
                      <a:pt x="21600" y="2395"/>
                    </a:cubicBezTo>
                    <a:lnTo>
                      <a:pt x="21600" y="21600"/>
                    </a:lnTo>
                    <a:lnTo>
                      <a:pt x="0" y="21600"/>
                    </a:lnTo>
                    <a:lnTo>
                      <a:pt x="0" y="2395"/>
                    </a:lnTo>
                    <a:cubicBezTo>
                      <a:pt x="0" y="107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51" name="Google Shape;116;p11"/>
              <p:cNvSpPr/>
              <p:nvPr/>
            </p:nvSpPr>
            <p:spPr>
              <a:xfrm flipH="1">
                <a:off x="-1" y="83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57" name="Google Shape;117;p11"/>
            <p:cNvGrpSpPr/>
            <p:nvPr/>
          </p:nvGrpSpPr>
          <p:grpSpPr>
            <a:xfrm>
              <a:off x="3713471" y="209998"/>
              <a:ext cx="231603" cy="834306"/>
              <a:chOff x="0" y="-1"/>
              <a:chExt cx="231602" cy="834304"/>
            </a:xfrm>
          </p:grpSpPr>
          <p:sp>
            <p:nvSpPr>
              <p:cNvPr id="153" name="Google Shape;118;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54" name="Google Shape;119;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55" name="Google Shape;120;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56" name="Google Shape;121;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62" name="Google Shape;122;p11"/>
            <p:cNvGrpSpPr/>
            <p:nvPr/>
          </p:nvGrpSpPr>
          <p:grpSpPr>
            <a:xfrm>
              <a:off x="1485345" y="209998"/>
              <a:ext cx="231603" cy="834306"/>
              <a:chOff x="0" y="-1"/>
              <a:chExt cx="231602" cy="834304"/>
            </a:xfrm>
          </p:grpSpPr>
          <p:sp>
            <p:nvSpPr>
              <p:cNvPr id="158" name="Google Shape;123;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59" name="Google Shape;124;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60" name="Google Shape;125;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61" name="Google Shape;126;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66" name="Google Shape;127;p11"/>
            <p:cNvGrpSpPr/>
            <p:nvPr/>
          </p:nvGrpSpPr>
          <p:grpSpPr>
            <a:xfrm>
              <a:off x="4084826" y="419699"/>
              <a:ext cx="231603" cy="624605"/>
              <a:chOff x="0" y="-1"/>
              <a:chExt cx="231602" cy="624603"/>
            </a:xfrm>
          </p:grpSpPr>
          <p:sp>
            <p:nvSpPr>
              <p:cNvPr id="163" name="Google Shape;128;p11"/>
              <p:cNvSpPr/>
              <p:nvPr/>
            </p:nvSpPr>
            <p:spPr>
              <a:xfrm flipH="1">
                <a:off x="-1" y="209699"/>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64" name="Google Shape;129;p11"/>
              <p:cNvSpPr/>
              <p:nvPr/>
            </p:nvSpPr>
            <p:spPr>
              <a:xfrm flipH="1">
                <a:off x="-1" y="-2"/>
                <a:ext cx="231603" cy="6246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65" name="Google Shape;130;p11"/>
              <p:cNvSpPr/>
              <p:nvPr/>
            </p:nvSpPr>
            <p:spPr>
              <a:xfrm flipH="1">
                <a:off x="-1" y="419401"/>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71" name="Google Shape;131;p11"/>
            <p:cNvGrpSpPr/>
            <p:nvPr/>
          </p:nvGrpSpPr>
          <p:grpSpPr>
            <a:xfrm>
              <a:off x="2970762" y="209998"/>
              <a:ext cx="231603" cy="834306"/>
              <a:chOff x="0" y="-1"/>
              <a:chExt cx="231602" cy="834304"/>
            </a:xfrm>
          </p:grpSpPr>
          <p:sp>
            <p:nvSpPr>
              <p:cNvPr id="167" name="Google Shape;132;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68" name="Google Shape;133;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69" name="Google Shape;134;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70" name="Google Shape;135;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76" name="Google Shape;136;p11"/>
            <p:cNvGrpSpPr/>
            <p:nvPr/>
          </p:nvGrpSpPr>
          <p:grpSpPr>
            <a:xfrm>
              <a:off x="4456181" y="209998"/>
              <a:ext cx="231603" cy="834306"/>
              <a:chOff x="0" y="-1"/>
              <a:chExt cx="231602" cy="834304"/>
            </a:xfrm>
          </p:grpSpPr>
          <p:sp>
            <p:nvSpPr>
              <p:cNvPr id="172" name="Google Shape;137;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73" name="Google Shape;138;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74" name="Google Shape;139;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75" name="Google Shape;140;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82" name="Google Shape;141;p11"/>
            <p:cNvGrpSpPr/>
            <p:nvPr/>
          </p:nvGrpSpPr>
          <p:grpSpPr>
            <a:xfrm>
              <a:off x="4827535" y="-3"/>
              <a:ext cx="231603" cy="1044307"/>
              <a:chOff x="0" y="0"/>
              <a:chExt cx="231602" cy="1044305"/>
            </a:xfrm>
          </p:grpSpPr>
          <p:sp>
            <p:nvSpPr>
              <p:cNvPr id="177" name="Google Shape;142;p11"/>
              <p:cNvSpPr/>
              <p:nvPr/>
            </p:nvSpPr>
            <p:spPr>
              <a:xfrm flipH="1">
                <a:off x="-1" y="629400"/>
                <a:ext cx="231603" cy="4149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78" name="Google Shape;143;p11"/>
              <p:cNvSpPr/>
              <p:nvPr/>
            </p:nvSpPr>
            <p:spPr>
              <a:xfrm flipH="1">
                <a:off x="-1" y="209999"/>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79" name="Google Shape;144;p11"/>
              <p:cNvSpPr/>
              <p:nvPr/>
            </p:nvSpPr>
            <p:spPr>
              <a:xfrm flipH="1">
                <a:off x="-1" y="419701"/>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80" name="Google Shape;145;p11"/>
              <p:cNvSpPr/>
              <p:nvPr/>
            </p:nvSpPr>
            <p:spPr>
              <a:xfrm flipH="1">
                <a:off x="-1" y="-1"/>
                <a:ext cx="231603" cy="1044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072"/>
                      <a:pt x="21600" y="2395"/>
                    </a:cubicBezTo>
                    <a:lnTo>
                      <a:pt x="21600" y="21600"/>
                    </a:lnTo>
                    <a:lnTo>
                      <a:pt x="0" y="21600"/>
                    </a:lnTo>
                    <a:lnTo>
                      <a:pt x="0" y="2395"/>
                    </a:lnTo>
                    <a:cubicBezTo>
                      <a:pt x="0" y="107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81" name="Google Shape;146;p11"/>
              <p:cNvSpPr/>
              <p:nvPr/>
            </p:nvSpPr>
            <p:spPr>
              <a:xfrm flipH="1">
                <a:off x="-1" y="83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87" name="Google Shape;147;p11"/>
            <p:cNvGrpSpPr/>
            <p:nvPr/>
          </p:nvGrpSpPr>
          <p:grpSpPr>
            <a:xfrm>
              <a:off x="5198890" y="209998"/>
              <a:ext cx="231603" cy="834306"/>
              <a:chOff x="0" y="-1"/>
              <a:chExt cx="231602" cy="834304"/>
            </a:xfrm>
          </p:grpSpPr>
          <p:sp>
            <p:nvSpPr>
              <p:cNvPr id="183" name="Google Shape;148;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84" name="Google Shape;149;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85" name="Google Shape;150;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86" name="Google Shape;151;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91" name="Google Shape;152;p11"/>
            <p:cNvGrpSpPr/>
            <p:nvPr/>
          </p:nvGrpSpPr>
          <p:grpSpPr>
            <a:xfrm>
              <a:off x="5570244" y="419699"/>
              <a:ext cx="231603" cy="624605"/>
              <a:chOff x="0" y="-1"/>
              <a:chExt cx="231602" cy="624603"/>
            </a:xfrm>
          </p:grpSpPr>
          <p:sp>
            <p:nvSpPr>
              <p:cNvPr id="188" name="Google Shape;153;p11"/>
              <p:cNvSpPr/>
              <p:nvPr/>
            </p:nvSpPr>
            <p:spPr>
              <a:xfrm flipH="1">
                <a:off x="-1" y="209699"/>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89" name="Google Shape;154;p11"/>
              <p:cNvSpPr/>
              <p:nvPr/>
            </p:nvSpPr>
            <p:spPr>
              <a:xfrm flipH="1">
                <a:off x="-1" y="-2"/>
                <a:ext cx="231603" cy="6246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90" name="Google Shape;155;p11"/>
              <p:cNvSpPr/>
              <p:nvPr/>
            </p:nvSpPr>
            <p:spPr>
              <a:xfrm flipH="1">
                <a:off x="-1" y="419401"/>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196" name="Google Shape;156;p11"/>
            <p:cNvGrpSpPr/>
            <p:nvPr/>
          </p:nvGrpSpPr>
          <p:grpSpPr>
            <a:xfrm>
              <a:off x="5941599" y="209998"/>
              <a:ext cx="231603" cy="834306"/>
              <a:chOff x="0" y="-1"/>
              <a:chExt cx="231602" cy="834304"/>
            </a:xfrm>
          </p:grpSpPr>
          <p:sp>
            <p:nvSpPr>
              <p:cNvPr id="192" name="Google Shape;157;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93" name="Google Shape;158;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94" name="Google Shape;159;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95" name="Google Shape;160;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202" name="Google Shape;161;p11"/>
            <p:cNvGrpSpPr/>
            <p:nvPr/>
          </p:nvGrpSpPr>
          <p:grpSpPr>
            <a:xfrm>
              <a:off x="6312953" y="-3"/>
              <a:ext cx="231603" cy="1044307"/>
              <a:chOff x="0" y="0"/>
              <a:chExt cx="231602" cy="1044305"/>
            </a:xfrm>
          </p:grpSpPr>
          <p:sp>
            <p:nvSpPr>
              <p:cNvPr id="197" name="Google Shape;162;p11"/>
              <p:cNvSpPr/>
              <p:nvPr/>
            </p:nvSpPr>
            <p:spPr>
              <a:xfrm flipH="1">
                <a:off x="-1" y="629400"/>
                <a:ext cx="231603" cy="4149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98" name="Google Shape;163;p11"/>
              <p:cNvSpPr/>
              <p:nvPr/>
            </p:nvSpPr>
            <p:spPr>
              <a:xfrm flipH="1">
                <a:off x="-1" y="209999"/>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99" name="Google Shape;164;p11"/>
              <p:cNvSpPr/>
              <p:nvPr/>
            </p:nvSpPr>
            <p:spPr>
              <a:xfrm flipH="1">
                <a:off x="-1" y="419701"/>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00" name="Google Shape;165;p11"/>
              <p:cNvSpPr/>
              <p:nvPr/>
            </p:nvSpPr>
            <p:spPr>
              <a:xfrm flipH="1">
                <a:off x="-1" y="-1"/>
                <a:ext cx="231603" cy="1044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072"/>
                      <a:pt x="21600" y="2395"/>
                    </a:cubicBezTo>
                    <a:lnTo>
                      <a:pt x="21600" y="21600"/>
                    </a:lnTo>
                    <a:lnTo>
                      <a:pt x="0" y="21600"/>
                    </a:lnTo>
                    <a:lnTo>
                      <a:pt x="0" y="2395"/>
                    </a:lnTo>
                    <a:cubicBezTo>
                      <a:pt x="0" y="107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01" name="Google Shape;166;p11"/>
              <p:cNvSpPr/>
              <p:nvPr/>
            </p:nvSpPr>
            <p:spPr>
              <a:xfrm flipH="1">
                <a:off x="-1" y="83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207" name="Google Shape;167;p11"/>
            <p:cNvGrpSpPr/>
            <p:nvPr/>
          </p:nvGrpSpPr>
          <p:grpSpPr>
            <a:xfrm>
              <a:off x="6684308" y="209998"/>
              <a:ext cx="231603" cy="834306"/>
              <a:chOff x="0" y="-1"/>
              <a:chExt cx="231602" cy="834304"/>
            </a:xfrm>
          </p:grpSpPr>
          <p:sp>
            <p:nvSpPr>
              <p:cNvPr id="203" name="Google Shape;168;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04" name="Google Shape;169;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05" name="Google Shape;170;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06" name="Google Shape;171;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211" name="Google Shape;172;p11"/>
            <p:cNvGrpSpPr/>
            <p:nvPr/>
          </p:nvGrpSpPr>
          <p:grpSpPr>
            <a:xfrm>
              <a:off x="7055662" y="419699"/>
              <a:ext cx="231603" cy="624605"/>
              <a:chOff x="0" y="-1"/>
              <a:chExt cx="231602" cy="624603"/>
            </a:xfrm>
          </p:grpSpPr>
          <p:sp>
            <p:nvSpPr>
              <p:cNvPr id="208" name="Google Shape;173;p11"/>
              <p:cNvSpPr/>
              <p:nvPr/>
            </p:nvSpPr>
            <p:spPr>
              <a:xfrm flipH="1">
                <a:off x="-1" y="209699"/>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09" name="Google Shape;174;p11"/>
              <p:cNvSpPr/>
              <p:nvPr/>
            </p:nvSpPr>
            <p:spPr>
              <a:xfrm flipH="1">
                <a:off x="-1" y="-2"/>
                <a:ext cx="231603" cy="6246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10" name="Google Shape;175;p11"/>
              <p:cNvSpPr/>
              <p:nvPr/>
            </p:nvSpPr>
            <p:spPr>
              <a:xfrm flipH="1">
                <a:off x="-1" y="419401"/>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217" name="Google Shape;176;p11"/>
            <p:cNvGrpSpPr/>
            <p:nvPr/>
          </p:nvGrpSpPr>
          <p:grpSpPr>
            <a:xfrm>
              <a:off x="7798371" y="-3"/>
              <a:ext cx="231603" cy="1044307"/>
              <a:chOff x="0" y="0"/>
              <a:chExt cx="231602" cy="1044305"/>
            </a:xfrm>
          </p:grpSpPr>
          <p:sp>
            <p:nvSpPr>
              <p:cNvPr id="212" name="Google Shape;177;p11"/>
              <p:cNvSpPr/>
              <p:nvPr/>
            </p:nvSpPr>
            <p:spPr>
              <a:xfrm flipH="1">
                <a:off x="-1" y="629400"/>
                <a:ext cx="231603" cy="4149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13" name="Google Shape;178;p11"/>
              <p:cNvSpPr/>
              <p:nvPr/>
            </p:nvSpPr>
            <p:spPr>
              <a:xfrm flipH="1">
                <a:off x="-1" y="209999"/>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14" name="Google Shape;179;p11"/>
              <p:cNvSpPr/>
              <p:nvPr/>
            </p:nvSpPr>
            <p:spPr>
              <a:xfrm flipH="1">
                <a:off x="-1" y="419701"/>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15" name="Google Shape;180;p11"/>
              <p:cNvSpPr/>
              <p:nvPr/>
            </p:nvSpPr>
            <p:spPr>
              <a:xfrm flipH="1">
                <a:off x="-1" y="-1"/>
                <a:ext cx="231603" cy="104430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072"/>
                      <a:pt x="21600" y="2395"/>
                    </a:cubicBezTo>
                    <a:lnTo>
                      <a:pt x="21600" y="21600"/>
                    </a:lnTo>
                    <a:lnTo>
                      <a:pt x="0" y="21600"/>
                    </a:lnTo>
                    <a:lnTo>
                      <a:pt x="0" y="2395"/>
                    </a:lnTo>
                    <a:cubicBezTo>
                      <a:pt x="0" y="107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16" name="Google Shape;181;p11"/>
              <p:cNvSpPr/>
              <p:nvPr/>
            </p:nvSpPr>
            <p:spPr>
              <a:xfrm flipH="1">
                <a:off x="-1" y="83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222" name="Google Shape;182;p11"/>
            <p:cNvGrpSpPr/>
            <p:nvPr/>
          </p:nvGrpSpPr>
          <p:grpSpPr>
            <a:xfrm>
              <a:off x="8169726" y="209998"/>
              <a:ext cx="231603" cy="834306"/>
              <a:chOff x="0" y="-1"/>
              <a:chExt cx="231602" cy="834304"/>
            </a:xfrm>
          </p:grpSpPr>
          <p:sp>
            <p:nvSpPr>
              <p:cNvPr id="218" name="Google Shape;183;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19" name="Google Shape;184;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20" name="Google Shape;185;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21" name="Google Shape;186;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227" name="Google Shape;187;p11"/>
            <p:cNvGrpSpPr/>
            <p:nvPr/>
          </p:nvGrpSpPr>
          <p:grpSpPr>
            <a:xfrm>
              <a:off x="7427017" y="209998"/>
              <a:ext cx="231603" cy="834306"/>
              <a:chOff x="0" y="-1"/>
              <a:chExt cx="231602" cy="834304"/>
            </a:xfrm>
          </p:grpSpPr>
          <p:sp>
            <p:nvSpPr>
              <p:cNvPr id="223" name="Google Shape;188;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24" name="Google Shape;189;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25" name="Google Shape;190;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26" name="Google Shape;191;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231" name="Google Shape;192;p11"/>
            <p:cNvGrpSpPr/>
            <p:nvPr/>
          </p:nvGrpSpPr>
          <p:grpSpPr>
            <a:xfrm>
              <a:off x="8541080" y="419699"/>
              <a:ext cx="231603" cy="624605"/>
              <a:chOff x="0" y="-1"/>
              <a:chExt cx="231602" cy="624603"/>
            </a:xfrm>
          </p:grpSpPr>
          <p:sp>
            <p:nvSpPr>
              <p:cNvPr id="228" name="Google Shape;193;p11"/>
              <p:cNvSpPr/>
              <p:nvPr/>
            </p:nvSpPr>
            <p:spPr>
              <a:xfrm flipH="1">
                <a:off x="-1" y="209699"/>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29" name="Google Shape;194;p11"/>
              <p:cNvSpPr/>
              <p:nvPr/>
            </p:nvSpPr>
            <p:spPr>
              <a:xfrm flipH="1">
                <a:off x="-1" y="-2"/>
                <a:ext cx="231603" cy="6246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30" name="Google Shape;195;p11"/>
              <p:cNvSpPr/>
              <p:nvPr/>
            </p:nvSpPr>
            <p:spPr>
              <a:xfrm flipH="1">
                <a:off x="-1" y="419401"/>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236" name="Google Shape;196;p11"/>
            <p:cNvGrpSpPr/>
            <p:nvPr/>
          </p:nvGrpSpPr>
          <p:grpSpPr>
            <a:xfrm>
              <a:off x="8912435" y="209998"/>
              <a:ext cx="231603" cy="834306"/>
              <a:chOff x="0" y="-1"/>
              <a:chExt cx="231602" cy="834304"/>
            </a:xfrm>
          </p:grpSpPr>
          <p:sp>
            <p:nvSpPr>
              <p:cNvPr id="232" name="Google Shape;197;p11"/>
              <p:cNvSpPr/>
              <p:nvPr/>
            </p:nvSpPr>
            <p:spPr>
              <a:xfrm flipH="1">
                <a:off x="-1" y="419401"/>
                <a:ext cx="231603" cy="414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2699"/>
                      <a:pt x="21600" y="6029"/>
                    </a:cubicBezTo>
                    <a:lnTo>
                      <a:pt x="21600" y="21600"/>
                    </a:lnTo>
                    <a:lnTo>
                      <a:pt x="0" y="21600"/>
                    </a:lnTo>
                    <a:lnTo>
                      <a:pt x="0" y="6029"/>
                    </a:lnTo>
                    <a:cubicBezTo>
                      <a:pt x="0" y="2699"/>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33" name="Google Shape;198;p11"/>
              <p:cNvSpPr/>
              <p:nvPr/>
            </p:nvSpPr>
            <p:spPr>
              <a:xfrm flipH="1">
                <a:off x="-1" y="-2"/>
                <a:ext cx="231603" cy="83430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342"/>
                      <a:pt x="21600" y="2998"/>
                    </a:cubicBezTo>
                    <a:lnTo>
                      <a:pt x="21600" y="21600"/>
                    </a:lnTo>
                    <a:lnTo>
                      <a:pt x="0" y="21600"/>
                    </a:lnTo>
                    <a:lnTo>
                      <a:pt x="0" y="2998"/>
                    </a:lnTo>
                    <a:cubicBezTo>
                      <a:pt x="0" y="1342"/>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34" name="Google Shape;199;p11"/>
              <p:cNvSpPr/>
              <p:nvPr/>
            </p:nvSpPr>
            <p:spPr>
              <a:xfrm flipH="1">
                <a:off x="-1" y="209700"/>
                <a:ext cx="231603" cy="6246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16765" y="0"/>
                      <a:pt x="21600" y="1793"/>
                      <a:pt x="21600" y="4005"/>
                    </a:cubicBezTo>
                    <a:lnTo>
                      <a:pt x="21600" y="21600"/>
                    </a:lnTo>
                    <a:lnTo>
                      <a:pt x="0" y="21600"/>
                    </a:lnTo>
                    <a:lnTo>
                      <a:pt x="0" y="4005"/>
                    </a:lnTo>
                    <a:cubicBezTo>
                      <a:pt x="0" y="1793"/>
                      <a:pt x="4835" y="0"/>
                      <a:pt x="10800"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235" name="Google Shape;200;p11"/>
              <p:cNvSpPr/>
              <p:nvPr/>
            </p:nvSpPr>
            <p:spPr>
              <a:xfrm flipH="1">
                <a:off x="-1" y="629102"/>
                <a:ext cx="231603" cy="2052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569" y="0"/>
                    </a:moveTo>
                    <a:lnTo>
                      <a:pt x="12031" y="0"/>
                    </a:lnTo>
                    <a:cubicBezTo>
                      <a:pt x="17316" y="0"/>
                      <a:pt x="21600" y="4835"/>
                      <a:pt x="21600" y="10800"/>
                    </a:cubicBezTo>
                    <a:lnTo>
                      <a:pt x="21600" y="21600"/>
                    </a:lnTo>
                    <a:lnTo>
                      <a:pt x="0" y="21600"/>
                    </a:lnTo>
                    <a:lnTo>
                      <a:pt x="0" y="10800"/>
                    </a:lnTo>
                    <a:cubicBezTo>
                      <a:pt x="0" y="4835"/>
                      <a:pt x="4284" y="0"/>
                      <a:pt x="9569" y="0"/>
                    </a:cubicBez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sp>
        <p:nvSpPr>
          <p:cNvPr id="238" name="xx%"/>
          <p:cNvSpPr txBox="1"/>
          <p:nvPr>
            <p:ph type="title" hasCustomPrompt="1"/>
          </p:nvPr>
        </p:nvSpPr>
        <p:spPr>
          <a:xfrm>
            <a:off x="1388625" y="772725"/>
            <a:ext cx="6366901" cy="1863302"/>
          </a:xfrm>
          <a:prstGeom prst="rect">
            <a:avLst/>
          </a:prstGeom>
        </p:spPr>
        <p:txBody>
          <a:bodyPr anchor="ctr"/>
          <a:lstStyle>
            <a:lvl1pPr algn="ctr">
              <a:defRPr sz="8000">
                <a:solidFill>
                  <a:srgbClr val="FFFFFF"/>
                </a:solidFill>
              </a:defRPr>
            </a:lvl1pPr>
          </a:lstStyle>
          <a:p>
            <a:pPr/>
            <a:r>
              <a:t>xx%</a:t>
            </a:r>
          </a:p>
        </p:txBody>
      </p:sp>
      <p:sp>
        <p:nvSpPr>
          <p:cNvPr id="239" name="Body Level One…"/>
          <p:cNvSpPr txBox="1"/>
          <p:nvPr>
            <p:ph type="body" sz="quarter" idx="1"/>
          </p:nvPr>
        </p:nvSpPr>
        <p:spPr>
          <a:xfrm>
            <a:off x="1388625" y="2712298"/>
            <a:ext cx="6366901" cy="1111202"/>
          </a:xfrm>
          <a:prstGeom prst="rect">
            <a:avLst/>
          </a:prstGeom>
        </p:spPr>
        <p:txBody>
          <a:bodyPr>
            <a:normAutofit fontScale="100000" lnSpcReduction="0"/>
          </a:bodyPr>
          <a:lstStyle>
            <a:lvl1pPr algn="ctr">
              <a:buClr>
                <a:srgbClr val="FFFFFF"/>
              </a:buClr>
              <a:defRPr>
                <a:solidFill>
                  <a:srgbClr val="FFFFFF"/>
                </a:solidFill>
              </a:defRPr>
            </a:lvl1pPr>
            <a:lvl2pPr algn="ctr">
              <a:buClr>
                <a:srgbClr val="FFFFFF"/>
              </a:buClr>
              <a:defRPr>
                <a:solidFill>
                  <a:srgbClr val="FFFFFF"/>
                </a:solidFill>
              </a:defRPr>
            </a:lvl2pPr>
            <a:lvl3pPr algn="ctr">
              <a:buClr>
                <a:srgbClr val="FFFFFF"/>
              </a:buClr>
              <a:defRPr>
                <a:solidFill>
                  <a:srgbClr val="FFFFFF"/>
                </a:solidFill>
              </a:defRPr>
            </a:lvl3pPr>
            <a:lvl4pPr algn="ctr">
              <a:buClr>
                <a:srgbClr val="FFFFFF"/>
              </a:buClr>
              <a:defRPr>
                <a:solidFill>
                  <a:srgbClr val="FFFFFF"/>
                </a:solidFill>
              </a:defRPr>
            </a:lvl4pPr>
            <a:lvl5pPr algn="ctr">
              <a:buClr>
                <a:srgbClr val="FFFFFF"/>
              </a:buClr>
              <a:defRPr>
                <a:solidFill>
                  <a:srgbClr val="FFFFFF"/>
                </a:solidFill>
              </a:defRPr>
            </a:lvl5pPr>
          </a:lstStyle>
          <a:p>
            <a:pPr/>
            <a:r>
              <a:t>Body Level One</a:t>
            </a:r>
          </a:p>
          <a:p>
            <a:pPr lvl="1"/>
            <a:r>
              <a:t>Body Level Two</a:t>
            </a:r>
          </a:p>
          <a:p>
            <a:pPr lvl="2"/>
            <a:r>
              <a:t>Body Level Three</a:t>
            </a:r>
          </a:p>
          <a:p>
            <a:pPr lvl="3"/>
            <a:r>
              <a:t>Body Level Four</a:t>
            </a:r>
          </a:p>
          <a:p>
            <a:pPr lvl="4"/>
            <a:r>
              <a:t>Body Level Five</a:t>
            </a:r>
          </a:p>
        </p:txBody>
      </p:sp>
      <p:sp>
        <p:nvSpPr>
          <p:cNvPr id="240"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2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_HEADER">
    <p:bg>
      <p:bgPr>
        <a:solidFill>
          <a:srgbClr val="C9DBD1">
            <a:alpha val="69830"/>
          </a:srgbClr>
        </a:solidFill>
      </p:bgPr>
    </p:bg>
    <p:spTree>
      <p:nvGrpSpPr>
        <p:cNvPr id="1" name=""/>
        <p:cNvGrpSpPr/>
        <p:nvPr/>
      </p:nvGrpSpPr>
      <p:grpSpPr>
        <a:xfrm>
          <a:off x="0" y="0"/>
          <a:ext cx="0" cy="0"/>
          <a:chOff x="0" y="0"/>
          <a:chExt cx="0" cy="0"/>
        </a:xfrm>
      </p:grpSpPr>
      <p:sp>
        <p:nvSpPr>
          <p:cNvPr id="23" name="Title Text"/>
          <p:cNvSpPr txBox="1"/>
          <p:nvPr>
            <p:ph type="title"/>
          </p:nvPr>
        </p:nvSpPr>
        <p:spPr>
          <a:xfrm>
            <a:off x="823999" y="1613825"/>
            <a:ext cx="5857801" cy="1872902"/>
          </a:xfrm>
          <a:prstGeom prst="rect">
            <a:avLst/>
          </a:prstGeom>
        </p:spPr>
        <p:txBody>
          <a:bodyPr anchor="ctr"/>
          <a:lstStyle>
            <a:lvl1pPr>
              <a:defRPr sz="3600">
                <a:solidFill>
                  <a:srgbClr val="FFFFFF"/>
                </a:solidFill>
              </a:defRPr>
            </a:lvl1pPr>
          </a:lstStyle>
          <a:p>
            <a:pPr/>
            <a:r>
              <a:t>Title Text</a:t>
            </a:r>
          </a:p>
        </p:txBody>
      </p:sp>
      <p:sp>
        <p:nvSpPr>
          <p:cNvPr id="24"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31" name="Title Text"/>
          <p:cNvSpPr txBox="1"/>
          <p:nvPr>
            <p:ph type="title"/>
          </p:nvPr>
        </p:nvSpPr>
        <p:spPr>
          <a:prstGeom prst="rect">
            <a:avLst/>
          </a:prstGeom>
        </p:spPr>
        <p:txBody>
          <a:bodyPr/>
          <a:lstStyle/>
          <a:p>
            <a:pPr/>
            <a:r>
              <a:t>Title Text</a:t>
            </a:r>
          </a:p>
        </p:txBody>
      </p:sp>
      <p:sp>
        <p:nvSpPr>
          <p:cNvPr id="32" name="Body Level One…"/>
          <p:cNvSpPr txBox="1"/>
          <p:nvPr>
            <p:ph type="body" sz="half" idx="1"/>
          </p:nvPr>
        </p:nvSpPr>
        <p:spPr>
          <a:xfrm>
            <a:off x="1303799" y="1990050"/>
            <a:ext cx="7030502" cy="2541602"/>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pic>
        <p:nvPicPr>
          <p:cNvPr id="33" name="Google Shape;23;p4" descr="Google Shape;23;p4"/>
          <p:cNvPicPr>
            <a:picLocks noChangeAspect="1"/>
          </p:cNvPicPr>
          <p:nvPr/>
        </p:nvPicPr>
        <p:blipFill>
          <a:blip r:embed="rId2">
            <a:extLst/>
          </a:blip>
          <a:stretch>
            <a:fillRect/>
          </a:stretch>
        </p:blipFill>
        <p:spPr>
          <a:xfrm>
            <a:off x="241150" y="3877750"/>
            <a:ext cx="877527" cy="772877"/>
          </a:xfrm>
          <a:prstGeom prst="rect">
            <a:avLst/>
          </a:prstGeom>
          <a:ln w="12700">
            <a:miter lim="400000"/>
          </a:ln>
        </p:spPr>
      </p:pic>
      <p:sp>
        <p:nvSpPr>
          <p:cNvPr id="3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41" name="Title Text"/>
          <p:cNvSpPr txBox="1"/>
          <p:nvPr>
            <p:ph type="title"/>
          </p:nvPr>
        </p:nvSpPr>
        <p:spPr>
          <a:prstGeom prst="rect">
            <a:avLst/>
          </a:prstGeom>
        </p:spPr>
        <p:txBody>
          <a:bodyPr/>
          <a:lstStyle/>
          <a:p>
            <a:pPr/>
            <a:r>
              <a:t>Title Text</a:t>
            </a:r>
          </a:p>
        </p:txBody>
      </p:sp>
      <p:sp>
        <p:nvSpPr>
          <p:cNvPr id="42" name="Body Level One…"/>
          <p:cNvSpPr txBox="1"/>
          <p:nvPr>
            <p:ph type="body" sz="quarter" idx="1"/>
          </p:nvPr>
        </p:nvSpPr>
        <p:spPr>
          <a:xfrm>
            <a:off x="1303799" y="1990050"/>
            <a:ext cx="3430502" cy="2541602"/>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3" name="Google Shape;30;p5"/>
          <p:cNvSpPr txBox="1"/>
          <p:nvPr>
            <p:ph type="body" sz="quarter" idx="21"/>
          </p:nvPr>
        </p:nvSpPr>
        <p:spPr>
          <a:xfrm>
            <a:off x="4903649" y="1990049"/>
            <a:ext cx="3430502" cy="2541603"/>
          </a:xfrm>
          <a:prstGeom prst="rect">
            <a:avLst/>
          </a:prstGeom>
        </p:spPr>
        <p:txBody>
          <a:bodyPr>
            <a:normAutofit fontScale="100000" lnSpcReduction="0"/>
          </a:bodyPr>
          <a:lstStyle/>
          <a:p>
            <a:pPr/>
          </a:p>
        </p:txBody>
      </p:sp>
      <p:sp>
        <p:nvSpPr>
          <p:cNvPr id="4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51" name="Title Text"/>
          <p:cNvSpPr txBox="1"/>
          <p:nvPr>
            <p:ph type="title"/>
          </p:nvPr>
        </p:nvSpPr>
        <p:spPr>
          <a:prstGeom prst="rect">
            <a:avLst/>
          </a:prstGeom>
        </p:spPr>
        <p:txBody>
          <a:bodyPr/>
          <a:lstStyle/>
          <a:p>
            <a:pPr/>
            <a:r>
              <a:t>Title Text</a:t>
            </a:r>
          </a:p>
        </p:txBody>
      </p:sp>
      <p:sp>
        <p:nvSpPr>
          <p:cNvPr id="5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spTree>
      <p:nvGrpSpPr>
        <p:cNvPr id="1" name=""/>
        <p:cNvGrpSpPr/>
        <p:nvPr/>
      </p:nvGrpSpPr>
      <p:grpSpPr>
        <a:xfrm>
          <a:off x="0" y="0"/>
          <a:ext cx="0" cy="0"/>
          <a:chOff x="0" y="0"/>
          <a:chExt cx="0" cy="0"/>
        </a:xfrm>
      </p:grpSpPr>
      <p:sp>
        <p:nvSpPr>
          <p:cNvPr id="59" name="Title Text"/>
          <p:cNvSpPr txBox="1"/>
          <p:nvPr>
            <p:ph type="title"/>
          </p:nvPr>
        </p:nvSpPr>
        <p:spPr>
          <a:xfrm>
            <a:off x="1303799" y="598573"/>
            <a:ext cx="3312003" cy="1590003"/>
          </a:xfrm>
          <a:prstGeom prst="rect">
            <a:avLst/>
          </a:prstGeom>
        </p:spPr>
        <p:txBody>
          <a:bodyPr/>
          <a:lstStyle/>
          <a:p>
            <a:pPr/>
            <a:r>
              <a:t>Title Text</a:t>
            </a:r>
          </a:p>
        </p:txBody>
      </p:sp>
      <p:sp>
        <p:nvSpPr>
          <p:cNvPr id="60" name="Body Level One…"/>
          <p:cNvSpPr txBox="1"/>
          <p:nvPr>
            <p:ph type="body" sz="quarter" idx="1"/>
          </p:nvPr>
        </p:nvSpPr>
        <p:spPr>
          <a:xfrm>
            <a:off x="1303799" y="2309673"/>
            <a:ext cx="3312003" cy="2221802"/>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_POINT">
    <p:bg>
      <p:bgPr>
        <a:solidFill>
          <a:srgbClr val="C0791B"/>
        </a:solidFill>
      </p:bgPr>
    </p:bg>
    <p:spTree>
      <p:nvGrpSpPr>
        <p:cNvPr id="1" name=""/>
        <p:cNvGrpSpPr/>
        <p:nvPr/>
      </p:nvGrpSpPr>
      <p:grpSpPr>
        <a:xfrm>
          <a:off x="0" y="0"/>
          <a:ext cx="0" cy="0"/>
          <a:chOff x="0" y="0"/>
          <a:chExt cx="0" cy="0"/>
        </a:xfrm>
      </p:grpSpPr>
      <p:grpSp>
        <p:nvGrpSpPr>
          <p:cNvPr id="79" name="Google Shape;46;p8"/>
          <p:cNvGrpSpPr/>
          <p:nvPr/>
        </p:nvGrpSpPr>
        <p:grpSpPr>
          <a:xfrm>
            <a:off x="6866710" y="1251"/>
            <a:ext cx="2267387" cy="2601750"/>
            <a:chOff x="-1" y="-2"/>
            <a:chExt cx="2267385" cy="2601749"/>
          </a:xfrm>
        </p:grpSpPr>
        <p:grpSp>
          <p:nvGrpSpPr>
            <p:cNvPr id="71" name="Google Shape;47;p8"/>
            <p:cNvGrpSpPr/>
            <p:nvPr/>
          </p:nvGrpSpPr>
          <p:grpSpPr>
            <a:xfrm>
              <a:off x="277019" y="-3"/>
              <a:ext cx="1990365" cy="1990310"/>
              <a:chOff x="0" y="-1"/>
              <a:chExt cx="1990364" cy="1990309"/>
            </a:xfrm>
          </p:grpSpPr>
          <p:sp>
            <p:nvSpPr>
              <p:cNvPr id="68" name="Google Shape;48;p8"/>
              <p:cNvSpPr/>
              <p:nvPr/>
            </p:nvSpPr>
            <p:spPr>
              <a:xfrm rot="12951449">
                <a:off x="526779" y="526467"/>
                <a:ext cx="937229" cy="937229"/>
              </a:xfrm>
              <a:prstGeom prst="ellipse">
                <a:avLst/>
              </a:pr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69" name="Google Shape;49;p8"/>
              <p:cNvSpPr/>
              <p:nvPr/>
            </p:nvSpPr>
            <p:spPr>
              <a:xfrm rot="12951449">
                <a:off x="581303" y="544084"/>
                <a:ext cx="937272" cy="751004"/>
              </a:xfrm>
              <a:custGeom>
                <a:avLst/>
                <a:gdLst/>
                <a:ahLst/>
                <a:cxnLst>
                  <a:cxn ang="0">
                    <a:pos x="wd2" y="hd2"/>
                  </a:cxn>
                  <a:cxn ang="5400000">
                    <a:pos x="wd2" y="hd2"/>
                  </a:cxn>
                  <a:cxn ang="10800000">
                    <a:pos x="wd2" y="hd2"/>
                  </a:cxn>
                  <a:cxn ang="16200000">
                    <a:pos x="wd2" y="hd2"/>
                  </a:cxn>
                </a:cxnLst>
                <a:rect l="0" t="0" r="r" b="b"/>
                <a:pathLst>
                  <a:path w="19692" h="19970" fill="norm" stroke="1" extrusionOk="0">
                    <a:moveTo>
                      <a:pt x="17704" y="0"/>
                    </a:moveTo>
                    <a:cubicBezTo>
                      <a:pt x="20980" y="5492"/>
                      <a:pt x="20118" y="13307"/>
                      <a:pt x="15778" y="17453"/>
                    </a:cubicBezTo>
                    <a:cubicBezTo>
                      <a:pt x="11439" y="21600"/>
                      <a:pt x="5264" y="20509"/>
                      <a:pt x="1988" y="15017"/>
                    </a:cubicBezTo>
                    <a:cubicBezTo>
                      <a:pt x="-216" y="11322"/>
                      <a:pt x="-620" y="6385"/>
                      <a:pt x="939" y="2198"/>
                    </a:cubicBezTo>
                    <a:lnTo>
                      <a:pt x="9846" y="7508"/>
                    </a:ln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70" name="Google Shape;50;p8"/>
              <p:cNvSpPr/>
              <p:nvPr/>
            </p:nvSpPr>
            <p:spPr>
              <a:xfrm rot="12950846">
                <a:off x="282355" y="282448"/>
                <a:ext cx="1425653" cy="1425409"/>
              </a:xfrm>
              <a:prstGeom prst="ellipse">
                <a:avLst/>
              </a:pr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75" name="Google Shape;51;p8"/>
            <p:cNvGrpSpPr/>
            <p:nvPr/>
          </p:nvGrpSpPr>
          <p:grpSpPr>
            <a:xfrm>
              <a:off x="1416609" y="1806742"/>
              <a:ext cx="795005" cy="795005"/>
              <a:chOff x="-1" y="0"/>
              <a:chExt cx="795003" cy="795003"/>
            </a:xfrm>
          </p:grpSpPr>
          <p:sp>
            <p:nvSpPr>
              <p:cNvPr id="72" name="Google Shape;52;p8"/>
              <p:cNvSpPr/>
              <p:nvPr/>
            </p:nvSpPr>
            <p:spPr>
              <a:xfrm rot="2152053">
                <a:off x="112815" y="112816"/>
                <a:ext cx="569371" cy="569371"/>
              </a:xfrm>
              <a:prstGeom prst="ellipse">
                <a:avLst/>
              </a:pr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73" name="Google Shape;53;p8"/>
              <p:cNvSpPr/>
              <p:nvPr/>
            </p:nvSpPr>
            <p:spPr>
              <a:xfrm rot="2150259">
                <a:off x="201092" y="200613"/>
                <a:ext cx="393007" cy="393007"/>
              </a:xfrm>
              <a:prstGeom prst="ellipse">
                <a:avLst/>
              </a:pr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74" name="Google Shape;54;p8"/>
              <p:cNvSpPr/>
              <p:nvPr/>
            </p:nvSpPr>
            <p:spPr>
              <a:xfrm rot="2150259">
                <a:off x="186893" y="245237"/>
                <a:ext cx="196516" cy="279505"/>
              </a:xfrm>
              <a:custGeom>
                <a:avLst/>
                <a:gdLst/>
                <a:ahLst/>
                <a:cxnLst>
                  <a:cxn ang="0">
                    <a:pos x="wd2" y="hd2"/>
                  </a:cxn>
                  <a:cxn ang="5400000">
                    <a:pos x="wd2" y="hd2"/>
                  </a:cxn>
                  <a:cxn ang="10800000">
                    <a:pos x="wd2" y="hd2"/>
                  </a:cxn>
                  <a:cxn ang="16200000">
                    <a:pos x="wd2" y="hd2"/>
                  </a:cxn>
                </a:cxnLst>
                <a:rect l="0" t="0" r="r" b="b"/>
                <a:pathLst>
                  <a:path w="20685" h="21600" fill="norm" stroke="1" extrusionOk="0">
                    <a:moveTo>
                      <a:pt x="18883" y="21600"/>
                    </a:moveTo>
                    <a:cubicBezTo>
                      <a:pt x="7503" y="20869"/>
                      <a:pt x="-915" y="13504"/>
                      <a:pt x="80" y="5149"/>
                    </a:cubicBezTo>
                    <a:cubicBezTo>
                      <a:pt x="293" y="3364"/>
                      <a:pt x="934" y="1621"/>
                      <a:pt x="1974" y="0"/>
                    </a:cubicBezTo>
                    <a:lnTo>
                      <a:pt x="20685" y="6472"/>
                    </a:ln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nvGrpSpPr>
            <p:cNvPr id="78" name="Google Shape;55;p8"/>
            <p:cNvGrpSpPr/>
            <p:nvPr/>
          </p:nvGrpSpPr>
          <p:grpSpPr>
            <a:xfrm>
              <a:off x="-2" y="117599"/>
              <a:ext cx="548704" cy="548704"/>
              <a:chOff x="0" y="-1"/>
              <a:chExt cx="548703" cy="548703"/>
            </a:xfrm>
          </p:grpSpPr>
          <p:sp>
            <p:nvSpPr>
              <p:cNvPr id="76" name="Google Shape;56;p8"/>
              <p:cNvSpPr/>
              <p:nvPr/>
            </p:nvSpPr>
            <p:spPr>
              <a:xfrm rot="2150259">
                <a:off x="77847" y="77847"/>
                <a:ext cx="393007" cy="393007"/>
              </a:xfrm>
              <a:prstGeom prst="ellipse">
                <a:avLst/>
              </a:pr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77" name="Google Shape;57;p8"/>
              <p:cNvSpPr/>
              <p:nvPr/>
            </p:nvSpPr>
            <p:spPr>
              <a:xfrm rot="2150259">
                <a:off x="63649" y="122471"/>
                <a:ext cx="196516" cy="279506"/>
              </a:xfrm>
              <a:custGeom>
                <a:avLst/>
                <a:gdLst/>
                <a:ahLst/>
                <a:cxnLst>
                  <a:cxn ang="0">
                    <a:pos x="wd2" y="hd2"/>
                  </a:cxn>
                  <a:cxn ang="5400000">
                    <a:pos x="wd2" y="hd2"/>
                  </a:cxn>
                  <a:cxn ang="10800000">
                    <a:pos x="wd2" y="hd2"/>
                  </a:cxn>
                  <a:cxn ang="16200000">
                    <a:pos x="wd2" y="hd2"/>
                  </a:cxn>
                </a:cxnLst>
                <a:rect l="0" t="0" r="r" b="b"/>
                <a:pathLst>
                  <a:path w="20685" h="21600" fill="norm" stroke="1" extrusionOk="0">
                    <a:moveTo>
                      <a:pt x="18883" y="21600"/>
                    </a:moveTo>
                    <a:cubicBezTo>
                      <a:pt x="7503" y="20869"/>
                      <a:pt x="-915" y="13504"/>
                      <a:pt x="80" y="5149"/>
                    </a:cubicBezTo>
                    <a:cubicBezTo>
                      <a:pt x="293" y="3364"/>
                      <a:pt x="934" y="1621"/>
                      <a:pt x="1974" y="0"/>
                    </a:cubicBezTo>
                    <a:lnTo>
                      <a:pt x="20685" y="6472"/>
                    </a:lnTo>
                    <a:close/>
                  </a:path>
                </a:pathLst>
              </a:custGeom>
              <a:solidFill>
                <a:srgbClr val="FFFFFF">
                  <a:alpha val="902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grpSp>
      <p:sp>
        <p:nvSpPr>
          <p:cNvPr id="80" name="Title Text"/>
          <p:cNvSpPr txBox="1"/>
          <p:nvPr>
            <p:ph type="title"/>
          </p:nvPr>
        </p:nvSpPr>
        <p:spPr>
          <a:xfrm>
            <a:off x="823999" y="763598"/>
            <a:ext cx="5857801" cy="3573304"/>
          </a:xfrm>
          <a:prstGeom prst="rect">
            <a:avLst/>
          </a:prstGeom>
        </p:spPr>
        <p:txBody>
          <a:bodyPr anchor="ctr"/>
          <a:lstStyle>
            <a:lvl1pPr>
              <a:defRPr sz="3600">
                <a:solidFill>
                  <a:srgbClr val="FFFFFF"/>
                </a:solidFill>
              </a:defRPr>
            </a:lvl1pPr>
          </a:lstStyle>
          <a:p>
            <a:pPr/>
            <a:r>
              <a:t>Title Text</a:t>
            </a:r>
          </a:p>
        </p:txBody>
      </p:sp>
      <p:sp>
        <p:nvSpPr>
          <p:cNvPr id="81"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_TITLE_AND_DESCRIPTION">
    <p:spTree>
      <p:nvGrpSpPr>
        <p:cNvPr id="1" name=""/>
        <p:cNvGrpSpPr/>
        <p:nvPr/>
      </p:nvGrpSpPr>
      <p:grpSpPr>
        <a:xfrm>
          <a:off x="0" y="0"/>
          <a:ext cx="0" cy="0"/>
          <a:chOff x="0" y="0"/>
          <a:chExt cx="0" cy="0"/>
        </a:xfrm>
      </p:grpSpPr>
      <p:grpSp>
        <p:nvGrpSpPr>
          <p:cNvPr id="90" name="Google Shape;61;p9"/>
          <p:cNvGrpSpPr/>
          <p:nvPr/>
        </p:nvGrpSpPr>
        <p:grpSpPr>
          <a:xfrm>
            <a:off x="627004" y="799019"/>
            <a:ext cx="499660" cy="499669"/>
            <a:chOff x="0" y="0"/>
            <a:chExt cx="499658" cy="499667"/>
          </a:xfrm>
        </p:grpSpPr>
        <p:sp>
          <p:nvSpPr>
            <p:cNvPr id="88" name="Google Shape;62;p9"/>
            <p:cNvSpPr/>
            <p:nvPr/>
          </p:nvSpPr>
          <p:spPr>
            <a:xfrm rot="16200000">
              <a:off x="202215" y="-1"/>
              <a:ext cx="297029" cy="2970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9671"/>
                    <a:pt x="9671" y="0"/>
                    <a:pt x="21600" y="0"/>
                  </a:cubicBezTo>
                  <a:lnTo>
                    <a:pt x="21600" y="21555"/>
                  </a:lnTo>
                  <a:close/>
                </a:path>
              </a:pathLst>
            </a:custGeom>
            <a:solidFill>
              <a:srgbClr val="424242">
                <a:alpha val="12548"/>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89" name="Google Shape;63;p9"/>
            <p:cNvSpPr/>
            <p:nvPr/>
          </p:nvSpPr>
          <p:spPr>
            <a:xfrm rot="16200000">
              <a:off x="0" y="9"/>
              <a:ext cx="499658" cy="4996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9671"/>
                    <a:pt x="9671" y="0"/>
                    <a:pt x="21600" y="0"/>
                  </a:cubicBezTo>
                  <a:lnTo>
                    <a:pt x="21600" y="21555"/>
                  </a:lnTo>
                  <a:close/>
                </a:path>
              </a:pathLst>
            </a:custGeom>
            <a:solidFill>
              <a:srgbClr val="424242">
                <a:alpha val="12548"/>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sp>
        <p:nvSpPr>
          <p:cNvPr id="91" name="Title Text"/>
          <p:cNvSpPr txBox="1"/>
          <p:nvPr>
            <p:ph type="title"/>
          </p:nvPr>
        </p:nvSpPr>
        <p:spPr>
          <a:xfrm>
            <a:off x="1303799" y="598573"/>
            <a:ext cx="3430502" cy="1990203"/>
          </a:xfrm>
          <a:prstGeom prst="rect">
            <a:avLst/>
          </a:prstGeom>
          <a:ln w="9525">
            <a:solidFill>
              <a:srgbClr val="FFFFFF"/>
            </a:solidFill>
            <a:round/>
          </a:ln>
        </p:spPr>
        <p:txBody>
          <a:bodyPr/>
          <a:lstStyle/>
          <a:p>
            <a:pPr/>
            <a:r>
              <a:t>Title Text</a:t>
            </a:r>
          </a:p>
        </p:txBody>
      </p:sp>
      <p:sp>
        <p:nvSpPr>
          <p:cNvPr id="92" name="Body Level One…"/>
          <p:cNvSpPr txBox="1"/>
          <p:nvPr>
            <p:ph type="body" sz="quarter" idx="1"/>
          </p:nvPr>
        </p:nvSpPr>
        <p:spPr>
          <a:xfrm>
            <a:off x="1303799" y="2743201"/>
            <a:ext cx="3430502" cy="726002"/>
          </a:xfrm>
          <a:prstGeom prst="rect">
            <a:avLst/>
          </a:prstGeom>
          <a:ln w="9525">
            <a:solidFill>
              <a:srgbClr val="FFFFFF"/>
            </a:solidFill>
            <a:round/>
          </a:ln>
        </p:spPr>
        <p:txBody>
          <a:bodyPr>
            <a:normAutofit fontScale="100000" lnSpcReduction="0"/>
          </a:bodyPr>
          <a:lstStyle>
            <a:lvl1pPr marL="165100" indent="-19050">
              <a:lnSpc>
                <a:spcPct val="100000"/>
              </a:lnSpc>
              <a:buClrTx/>
              <a:buSzTx/>
              <a:buFontTx/>
              <a:buNone/>
              <a:defRPr sz="1600"/>
            </a:lvl1pPr>
            <a:lvl2pPr marL="165100" indent="146050">
              <a:lnSpc>
                <a:spcPct val="100000"/>
              </a:lnSpc>
              <a:buClrTx/>
              <a:buSzTx/>
              <a:buFontTx/>
              <a:buNone/>
              <a:defRPr sz="1600"/>
            </a:lvl2pPr>
            <a:lvl3pPr marL="165100" indent="146050">
              <a:lnSpc>
                <a:spcPct val="100000"/>
              </a:lnSpc>
              <a:buClrTx/>
              <a:buSzTx/>
              <a:buFontTx/>
              <a:buNone/>
              <a:defRPr sz="1600"/>
            </a:lvl3pPr>
            <a:lvl4pPr marL="165100" indent="146050">
              <a:lnSpc>
                <a:spcPct val="100000"/>
              </a:lnSpc>
              <a:buClrTx/>
              <a:buSzTx/>
              <a:buFontTx/>
              <a:buNone/>
              <a:defRPr sz="1600"/>
            </a:lvl4pPr>
            <a:lvl5pPr marL="165100" indent="146050">
              <a:lnSpc>
                <a:spcPct val="100000"/>
              </a:lnSpc>
              <a:buClrTx/>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93" name="Google Shape;66;p9"/>
          <p:cNvSpPr txBox="1"/>
          <p:nvPr>
            <p:ph type="body" sz="half" idx="21"/>
          </p:nvPr>
        </p:nvSpPr>
        <p:spPr>
          <a:xfrm>
            <a:off x="4903699" y="660998"/>
            <a:ext cx="3430502" cy="3870604"/>
          </a:xfrm>
          <a:prstGeom prst="rect">
            <a:avLst/>
          </a:prstGeom>
          <a:ln w="9525">
            <a:solidFill>
              <a:srgbClr val="FFFFFF"/>
            </a:solidFill>
            <a:round/>
          </a:ln>
        </p:spPr>
        <p:txBody>
          <a:bodyPr>
            <a:normAutofit fontScale="100000" lnSpcReduction="0"/>
          </a:bodyPr>
          <a:lstStyle/>
          <a:p>
            <a:pP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APTION_ONLY">
    <p:spTree>
      <p:nvGrpSpPr>
        <p:cNvPr id="1" name=""/>
        <p:cNvGrpSpPr/>
        <p:nvPr/>
      </p:nvGrpSpPr>
      <p:grpSpPr>
        <a:xfrm>
          <a:off x="0" y="0"/>
          <a:ext cx="0" cy="0"/>
          <a:chOff x="0" y="0"/>
          <a:chExt cx="0" cy="0"/>
        </a:xfrm>
      </p:grpSpPr>
      <p:grpSp>
        <p:nvGrpSpPr>
          <p:cNvPr id="103" name="Google Shape;69;p10"/>
          <p:cNvGrpSpPr/>
          <p:nvPr/>
        </p:nvGrpSpPr>
        <p:grpSpPr>
          <a:xfrm>
            <a:off x="714231" y="4259805"/>
            <a:ext cx="412699" cy="412707"/>
            <a:chOff x="0" y="0"/>
            <a:chExt cx="412697" cy="412705"/>
          </a:xfrm>
        </p:grpSpPr>
        <p:sp>
          <p:nvSpPr>
            <p:cNvPr id="101" name="Google Shape;70;p10"/>
            <p:cNvSpPr/>
            <p:nvPr/>
          </p:nvSpPr>
          <p:spPr>
            <a:xfrm rot="16200000">
              <a:off x="167022" y="-1"/>
              <a:ext cx="245335" cy="2453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9671"/>
                    <a:pt x="9671" y="0"/>
                    <a:pt x="21600" y="0"/>
                  </a:cubicBezTo>
                  <a:lnTo>
                    <a:pt x="21600" y="21555"/>
                  </a:lnTo>
                  <a:close/>
                </a:path>
              </a:pathLst>
            </a:custGeom>
            <a:solidFill>
              <a:srgbClr val="424242">
                <a:alpha val="12548"/>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102" name="Google Shape;71;p10"/>
            <p:cNvSpPr/>
            <p:nvPr/>
          </p:nvSpPr>
          <p:spPr>
            <a:xfrm rot="16200000">
              <a:off x="0" y="8"/>
              <a:ext cx="412698" cy="4126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9671"/>
                    <a:pt x="9671" y="0"/>
                    <a:pt x="21600" y="0"/>
                  </a:cubicBezTo>
                  <a:lnTo>
                    <a:pt x="21600" y="21555"/>
                  </a:lnTo>
                  <a:close/>
                </a:path>
              </a:pathLst>
            </a:custGeom>
            <a:solidFill>
              <a:srgbClr val="424242">
                <a:alpha val="12548"/>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sp>
        <p:nvSpPr>
          <p:cNvPr id="104" name="Body Level One…"/>
          <p:cNvSpPr txBox="1"/>
          <p:nvPr>
            <p:ph type="body" sz="quarter" idx="1"/>
          </p:nvPr>
        </p:nvSpPr>
        <p:spPr>
          <a:xfrm>
            <a:off x="1303799" y="4138974"/>
            <a:ext cx="5843102" cy="534902"/>
          </a:xfrm>
          <a:prstGeom prst="rect">
            <a:avLst/>
          </a:prstGeom>
        </p:spPr>
        <p:txBody>
          <a:bodyPr>
            <a:normAutofit fontScale="100000" lnSpcReduction="0"/>
          </a:bodyPr>
          <a:lstStyle>
            <a:lvl1pPr marL="0" indent="22860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pPr/>
            <a:r>
              <a:t>Body Level One</a:t>
            </a:r>
          </a:p>
          <a:p>
            <a:pPr lvl="1"/>
            <a:r>
              <a:t>Body Level Two</a:t>
            </a:r>
          </a:p>
          <a:p>
            <a:pPr lvl="2"/>
            <a:r>
              <a:t>Body Level Three</a:t>
            </a:r>
          </a:p>
          <a:p>
            <a:pPr lvl="3"/>
            <a:r>
              <a:t>Body Level Four</a:t>
            </a:r>
          </a:p>
          <a:p>
            <a:pPr lvl="4"/>
            <a:r>
              <a:t>Body Level Five</a:t>
            </a:r>
          </a:p>
        </p:txBody>
      </p:sp>
      <p:sp>
        <p:nvSpPr>
          <p:cNvPr id="10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grpSp>
        <p:nvGrpSpPr>
          <p:cNvPr id="4" name="Google Shape;33;p6"/>
          <p:cNvGrpSpPr/>
          <p:nvPr/>
        </p:nvGrpSpPr>
        <p:grpSpPr>
          <a:xfrm>
            <a:off x="627004" y="799019"/>
            <a:ext cx="499660" cy="499669"/>
            <a:chOff x="0" y="0"/>
            <a:chExt cx="499658" cy="499667"/>
          </a:xfrm>
        </p:grpSpPr>
        <p:sp>
          <p:nvSpPr>
            <p:cNvPr id="2" name="Google Shape;34;p6"/>
            <p:cNvSpPr/>
            <p:nvPr/>
          </p:nvSpPr>
          <p:spPr>
            <a:xfrm rot="16200000">
              <a:off x="202215" y="-1"/>
              <a:ext cx="297029" cy="2970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9671"/>
                    <a:pt x="9671" y="0"/>
                    <a:pt x="21600" y="0"/>
                  </a:cubicBezTo>
                  <a:lnTo>
                    <a:pt x="21600" y="21555"/>
                  </a:lnTo>
                  <a:close/>
                </a:path>
              </a:pathLst>
            </a:custGeom>
            <a:solidFill>
              <a:srgbClr val="C9DBD1">
                <a:alpha val="6983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sp>
          <p:nvSpPr>
            <p:cNvPr id="3" name="Google Shape;35;p6"/>
            <p:cNvSpPr/>
            <p:nvPr/>
          </p:nvSpPr>
          <p:spPr>
            <a:xfrm rot="16200000">
              <a:off x="0" y="9"/>
              <a:ext cx="499658" cy="49966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9671"/>
                    <a:pt x="9671" y="0"/>
                    <a:pt x="21600" y="0"/>
                  </a:cubicBezTo>
                  <a:lnTo>
                    <a:pt x="21600" y="21555"/>
                  </a:lnTo>
                  <a:close/>
                </a:path>
              </a:pathLst>
            </a:custGeom>
            <a:solidFill>
              <a:srgbClr val="C9DBD1">
                <a:alpha val="69830"/>
              </a:srgbClr>
            </a:solidFill>
            <a:ln w="12700" cap="flat">
              <a:noFill/>
              <a:miter lim="400000"/>
            </a:ln>
            <a:effectLst/>
          </p:spPr>
          <p:txBody>
            <a:bodyPr wrap="square" lIns="45718" tIns="45718" rIns="45718" bIns="45718" numCol="1" anchor="ctr">
              <a:noAutofit/>
            </a:bodyPr>
            <a:lstStyle/>
            <a:p>
              <a:pPr>
                <a:defRPr>
                  <a:solidFill>
                    <a:srgbClr val="000000"/>
                  </a:solidFill>
                  <a:latin typeface="+mn-lt"/>
                  <a:ea typeface="+mn-ea"/>
                  <a:cs typeface="+mn-cs"/>
                  <a:sym typeface="Arial"/>
                </a:defRPr>
              </a:pPr>
            </a:p>
          </p:txBody>
        </p:sp>
      </p:grpSp>
      <p:sp>
        <p:nvSpPr>
          <p:cNvPr id="5" name="Title Text"/>
          <p:cNvSpPr txBox="1"/>
          <p:nvPr>
            <p:ph type="title"/>
          </p:nvPr>
        </p:nvSpPr>
        <p:spPr>
          <a:xfrm>
            <a:off x="1303799" y="598573"/>
            <a:ext cx="7030502" cy="999302"/>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normAutofit fontScale="100000" lnSpcReduction="0"/>
          </a:bodyPr>
          <a:lstStyle/>
          <a:p>
            <a:pPr/>
            <a:r>
              <a:t>Title Text</a:t>
            </a:r>
          </a:p>
        </p:txBody>
      </p:sp>
      <p:sp>
        <p:nvSpPr>
          <p:cNvPr id="6" name="Body Level One…"/>
          <p:cNvSpPr txBox="1"/>
          <p:nvPr>
            <p:ph type="body" idx="1"/>
          </p:nvPr>
        </p:nvSpPr>
        <p:spPr>
          <a:xfrm>
            <a:off x="5103812" y="1828800"/>
            <a:ext cx="3581401" cy="3314700"/>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8677062" y="4772501"/>
            <a:ext cx="322685" cy="322549"/>
          </a:xfrm>
          <a:prstGeom prst="rect">
            <a:avLst/>
          </a:prstGeom>
          <a:ln w="12700">
            <a:miter lim="400000"/>
          </a:ln>
        </p:spPr>
        <p:txBody>
          <a:bodyPr wrap="none" lIns="91423" tIns="91423" rIns="91423" bIns="91423" anchor="ctr">
            <a:spAutoFit/>
          </a:bodyPr>
          <a:lstStyle>
            <a:lvl1pPr algn="r">
              <a:defRPr sz="900">
                <a:solidFill>
                  <a:srgbClr val="424242"/>
                </a:solidFill>
                <a:latin typeface="Nunito"/>
                <a:ea typeface="Nunito"/>
                <a:cs typeface="Nunito"/>
                <a:sym typeface="Nunito"/>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2800" u="none">
          <a:solidFill>
            <a:srgbClr val="424242"/>
          </a:solidFill>
          <a:uFillTx/>
          <a:latin typeface="Maven Pro"/>
          <a:ea typeface="Maven Pro"/>
          <a:cs typeface="Maven Pro"/>
          <a:sym typeface="Maven Pro"/>
        </a:defRPr>
      </a:lvl1pPr>
      <a:lvl2pPr marL="0" marR="0" indent="0" algn="l" defTabSz="914400" rtl="0" latinLnBrk="0">
        <a:lnSpc>
          <a:spcPct val="100000"/>
        </a:lnSpc>
        <a:spcBef>
          <a:spcPts val="0"/>
        </a:spcBef>
        <a:spcAft>
          <a:spcPts val="0"/>
        </a:spcAft>
        <a:buClrTx/>
        <a:buSzTx/>
        <a:buFontTx/>
        <a:buNone/>
        <a:tabLst/>
        <a:defRPr b="1" baseline="0" cap="none" i="0" spc="0" strike="noStrike" sz="2800" u="none">
          <a:solidFill>
            <a:srgbClr val="424242"/>
          </a:solidFill>
          <a:uFillTx/>
          <a:latin typeface="Maven Pro"/>
          <a:ea typeface="Maven Pro"/>
          <a:cs typeface="Maven Pro"/>
          <a:sym typeface="Maven Pro"/>
        </a:defRPr>
      </a:lvl2pPr>
      <a:lvl3pPr marL="0" marR="0" indent="0" algn="l" defTabSz="914400" rtl="0" latinLnBrk="0">
        <a:lnSpc>
          <a:spcPct val="100000"/>
        </a:lnSpc>
        <a:spcBef>
          <a:spcPts val="0"/>
        </a:spcBef>
        <a:spcAft>
          <a:spcPts val="0"/>
        </a:spcAft>
        <a:buClrTx/>
        <a:buSzTx/>
        <a:buFontTx/>
        <a:buNone/>
        <a:tabLst/>
        <a:defRPr b="1" baseline="0" cap="none" i="0" spc="0" strike="noStrike" sz="2800" u="none">
          <a:solidFill>
            <a:srgbClr val="424242"/>
          </a:solidFill>
          <a:uFillTx/>
          <a:latin typeface="Maven Pro"/>
          <a:ea typeface="Maven Pro"/>
          <a:cs typeface="Maven Pro"/>
          <a:sym typeface="Maven Pro"/>
        </a:defRPr>
      </a:lvl3pPr>
      <a:lvl4pPr marL="0" marR="0" indent="0" algn="l" defTabSz="914400" rtl="0" latinLnBrk="0">
        <a:lnSpc>
          <a:spcPct val="100000"/>
        </a:lnSpc>
        <a:spcBef>
          <a:spcPts val="0"/>
        </a:spcBef>
        <a:spcAft>
          <a:spcPts val="0"/>
        </a:spcAft>
        <a:buClrTx/>
        <a:buSzTx/>
        <a:buFontTx/>
        <a:buNone/>
        <a:tabLst/>
        <a:defRPr b="1" baseline="0" cap="none" i="0" spc="0" strike="noStrike" sz="2800" u="none">
          <a:solidFill>
            <a:srgbClr val="424242"/>
          </a:solidFill>
          <a:uFillTx/>
          <a:latin typeface="Maven Pro"/>
          <a:ea typeface="Maven Pro"/>
          <a:cs typeface="Maven Pro"/>
          <a:sym typeface="Maven Pro"/>
        </a:defRPr>
      </a:lvl4pPr>
      <a:lvl5pPr marL="0" marR="0" indent="0" algn="l" defTabSz="914400" rtl="0" latinLnBrk="0">
        <a:lnSpc>
          <a:spcPct val="100000"/>
        </a:lnSpc>
        <a:spcBef>
          <a:spcPts val="0"/>
        </a:spcBef>
        <a:spcAft>
          <a:spcPts val="0"/>
        </a:spcAft>
        <a:buClrTx/>
        <a:buSzTx/>
        <a:buFontTx/>
        <a:buNone/>
        <a:tabLst/>
        <a:defRPr b="1" baseline="0" cap="none" i="0" spc="0" strike="noStrike" sz="2800" u="none">
          <a:solidFill>
            <a:srgbClr val="424242"/>
          </a:solidFill>
          <a:uFillTx/>
          <a:latin typeface="Maven Pro"/>
          <a:ea typeface="Maven Pro"/>
          <a:cs typeface="Maven Pro"/>
          <a:sym typeface="Maven Pro"/>
        </a:defRPr>
      </a:lvl5pPr>
      <a:lvl6pPr marL="0" marR="0" indent="0" algn="l" defTabSz="914400" rtl="0" latinLnBrk="0">
        <a:lnSpc>
          <a:spcPct val="100000"/>
        </a:lnSpc>
        <a:spcBef>
          <a:spcPts val="0"/>
        </a:spcBef>
        <a:spcAft>
          <a:spcPts val="0"/>
        </a:spcAft>
        <a:buClrTx/>
        <a:buSzTx/>
        <a:buFontTx/>
        <a:buNone/>
        <a:tabLst/>
        <a:defRPr b="1" baseline="0" cap="none" i="0" spc="0" strike="noStrike" sz="2800" u="none">
          <a:solidFill>
            <a:srgbClr val="424242"/>
          </a:solidFill>
          <a:uFillTx/>
          <a:latin typeface="Maven Pro"/>
          <a:ea typeface="Maven Pro"/>
          <a:cs typeface="Maven Pro"/>
          <a:sym typeface="Maven Pro"/>
        </a:defRPr>
      </a:lvl6pPr>
      <a:lvl7pPr marL="0" marR="0" indent="0" algn="l" defTabSz="914400" rtl="0" latinLnBrk="0">
        <a:lnSpc>
          <a:spcPct val="100000"/>
        </a:lnSpc>
        <a:spcBef>
          <a:spcPts val="0"/>
        </a:spcBef>
        <a:spcAft>
          <a:spcPts val="0"/>
        </a:spcAft>
        <a:buClrTx/>
        <a:buSzTx/>
        <a:buFontTx/>
        <a:buNone/>
        <a:tabLst/>
        <a:defRPr b="1" baseline="0" cap="none" i="0" spc="0" strike="noStrike" sz="2800" u="none">
          <a:solidFill>
            <a:srgbClr val="424242"/>
          </a:solidFill>
          <a:uFillTx/>
          <a:latin typeface="Maven Pro"/>
          <a:ea typeface="Maven Pro"/>
          <a:cs typeface="Maven Pro"/>
          <a:sym typeface="Maven Pro"/>
        </a:defRPr>
      </a:lvl7pPr>
      <a:lvl8pPr marL="0" marR="0" indent="0" algn="l" defTabSz="914400" rtl="0" latinLnBrk="0">
        <a:lnSpc>
          <a:spcPct val="100000"/>
        </a:lnSpc>
        <a:spcBef>
          <a:spcPts val="0"/>
        </a:spcBef>
        <a:spcAft>
          <a:spcPts val="0"/>
        </a:spcAft>
        <a:buClrTx/>
        <a:buSzTx/>
        <a:buFontTx/>
        <a:buNone/>
        <a:tabLst/>
        <a:defRPr b="1" baseline="0" cap="none" i="0" spc="0" strike="noStrike" sz="2800" u="none">
          <a:solidFill>
            <a:srgbClr val="424242"/>
          </a:solidFill>
          <a:uFillTx/>
          <a:latin typeface="Maven Pro"/>
          <a:ea typeface="Maven Pro"/>
          <a:cs typeface="Maven Pro"/>
          <a:sym typeface="Maven Pro"/>
        </a:defRPr>
      </a:lvl8pPr>
      <a:lvl9pPr marL="0" marR="0" indent="0" algn="l" defTabSz="914400" rtl="0" latinLnBrk="0">
        <a:lnSpc>
          <a:spcPct val="100000"/>
        </a:lnSpc>
        <a:spcBef>
          <a:spcPts val="0"/>
        </a:spcBef>
        <a:spcAft>
          <a:spcPts val="0"/>
        </a:spcAft>
        <a:buClrTx/>
        <a:buSzTx/>
        <a:buFontTx/>
        <a:buNone/>
        <a:tabLst/>
        <a:defRPr b="1" baseline="0" cap="none" i="0" spc="0" strike="noStrike" sz="2800" u="none">
          <a:solidFill>
            <a:srgbClr val="424242"/>
          </a:solidFill>
          <a:uFillTx/>
          <a:latin typeface="Maven Pro"/>
          <a:ea typeface="Maven Pro"/>
          <a:cs typeface="Maven Pro"/>
          <a:sym typeface="Maven Pro"/>
        </a:defRPr>
      </a:lvl9pPr>
    </p:titleStyle>
    <p:bodyStyle>
      <a:lvl1pPr marL="457200" marR="0" indent="-311150" algn="l" defTabSz="914400" rtl="0" latinLnBrk="0">
        <a:lnSpc>
          <a:spcPct val="115000"/>
        </a:lnSpc>
        <a:spcBef>
          <a:spcPts val="0"/>
        </a:spcBef>
        <a:spcAft>
          <a:spcPts val="0"/>
        </a:spcAft>
        <a:buClr>
          <a:srgbClr val="424242"/>
        </a:buClr>
        <a:buSzPts val="1300"/>
        <a:buFont typeface="Helvetica"/>
        <a:buChar char="●"/>
        <a:tabLst/>
        <a:defRPr b="0" baseline="0" cap="none" i="0" spc="0" strike="noStrike" sz="1300" u="none">
          <a:solidFill>
            <a:srgbClr val="424242"/>
          </a:solidFill>
          <a:uFillTx/>
          <a:latin typeface="Nunito"/>
          <a:ea typeface="Nunito"/>
          <a:cs typeface="Nunito"/>
          <a:sym typeface="Nunito"/>
        </a:defRPr>
      </a:lvl1pPr>
      <a:lvl2pPr marL="968662" marR="0" indent="-352712" algn="l" defTabSz="914400" rtl="0" latinLnBrk="0">
        <a:lnSpc>
          <a:spcPct val="115000"/>
        </a:lnSpc>
        <a:spcBef>
          <a:spcPts val="0"/>
        </a:spcBef>
        <a:spcAft>
          <a:spcPts val="0"/>
        </a:spcAft>
        <a:buClr>
          <a:srgbClr val="424242"/>
        </a:buClr>
        <a:buSzPts val="1300"/>
        <a:buFont typeface="Helvetica"/>
        <a:buChar char="○"/>
        <a:tabLst/>
        <a:defRPr b="0" baseline="0" cap="none" i="0" spc="0" strike="noStrike" sz="1300" u="none">
          <a:solidFill>
            <a:srgbClr val="424242"/>
          </a:solidFill>
          <a:uFillTx/>
          <a:latin typeface="Nunito"/>
          <a:ea typeface="Nunito"/>
          <a:cs typeface="Nunito"/>
          <a:sym typeface="Nunito"/>
        </a:defRPr>
      </a:lvl2pPr>
      <a:lvl3pPr marL="1425862" marR="0" indent="-352712" algn="l" defTabSz="914400" rtl="0" latinLnBrk="0">
        <a:lnSpc>
          <a:spcPct val="115000"/>
        </a:lnSpc>
        <a:spcBef>
          <a:spcPts val="0"/>
        </a:spcBef>
        <a:spcAft>
          <a:spcPts val="0"/>
        </a:spcAft>
        <a:buClr>
          <a:srgbClr val="424242"/>
        </a:buClr>
        <a:buSzPts val="1300"/>
        <a:buFont typeface="Helvetica"/>
        <a:buChar char="■"/>
        <a:tabLst/>
        <a:defRPr b="0" baseline="0" cap="none" i="0" spc="0" strike="noStrike" sz="1300" u="none">
          <a:solidFill>
            <a:srgbClr val="424242"/>
          </a:solidFill>
          <a:uFillTx/>
          <a:latin typeface="Nunito"/>
          <a:ea typeface="Nunito"/>
          <a:cs typeface="Nunito"/>
          <a:sym typeface="Nunito"/>
        </a:defRPr>
      </a:lvl3pPr>
      <a:lvl4pPr marL="1883062" marR="0" indent="-352712" algn="l" defTabSz="914400" rtl="0" latinLnBrk="0">
        <a:lnSpc>
          <a:spcPct val="115000"/>
        </a:lnSpc>
        <a:spcBef>
          <a:spcPts val="0"/>
        </a:spcBef>
        <a:spcAft>
          <a:spcPts val="0"/>
        </a:spcAft>
        <a:buClr>
          <a:srgbClr val="424242"/>
        </a:buClr>
        <a:buSzPts val="1300"/>
        <a:buFont typeface="Helvetica"/>
        <a:buChar char="●"/>
        <a:tabLst/>
        <a:defRPr b="0" baseline="0" cap="none" i="0" spc="0" strike="noStrike" sz="1300" u="none">
          <a:solidFill>
            <a:srgbClr val="424242"/>
          </a:solidFill>
          <a:uFillTx/>
          <a:latin typeface="Nunito"/>
          <a:ea typeface="Nunito"/>
          <a:cs typeface="Nunito"/>
          <a:sym typeface="Nunito"/>
        </a:defRPr>
      </a:lvl4pPr>
      <a:lvl5pPr marL="2340262" marR="0" indent="-352712" algn="l" defTabSz="914400" rtl="0" latinLnBrk="0">
        <a:lnSpc>
          <a:spcPct val="115000"/>
        </a:lnSpc>
        <a:spcBef>
          <a:spcPts val="0"/>
        </a:spcBef>
        <a:spcAft>
          <a:spcPts val="0"/>
        </a:spcAft>
        <a:buClr>
          <a:srgbClr val="424242"/>
        </a:buClr>
        <a:buSzPts val="1300"/>
        <a:buFont typeface="Helvetica"/>
        <a:buChar char="○"/>
        <a:tabLst/>
        <a:defRPr b="0" baseline="0" cap="none" i="0" spc="0" strike="noStrike" sz="1300" u="none">
          <a:solidFill>
            <a:srgbClr val="424242"/>
          </a:solidFill>
          <a:uFillTx/>
          <a:latin typeface="Nunito"/>
          <a:ea typeface="Nunito"/>
          <a:cs typeface="Nunito"/>
          <a:sym typeface="Nunito"/>
        </a:defRPr>
      </a:lvl5pPr>
      <a:lvl6pPr marL="2797462" marR="0" indent="-352712" algn="l" defTabSz="914400" rtl="0" latinLnBrk="0">
        <a:lnSpc>
          <a:spcPct val="115000"/>
        </a:lnSpc>
        <a:spcBef>
          <a:spcPts val="0"/>
        </a:spcBef>
        <a:spcAft>
          <a:spcPts val="0"/>
        </a:spcAft>
        <a:buClr>
          <a:srgbClr val="424242"/>
        </a:buClr>
        <a:buSzPts val="1300"/>
        <a:buFont typeface="Helvetica"/>
        <a:buChar char="■"/>
        <a:tabLst/>
        <a:defRPr b="0" baseline="0" cap="none" i="0" spc="0" strike="noStrike" sz="1300" u="none">
          <a:solidFill>
            <a:srgbClr val="424242"/>
          </a:solidFill>
          <a:uFillTx/>
          <a:latin typeface="Nunito"/>
          <a:ea typeface="Nunito"/>
          <a:cs typeface="Nunito"/>
          <a:sym typeface="Nunito"/>
        </a:defRPr>
      </a:lvl6pPr>
      <a:lvl7pPr marL="3254662" marR="0" indent="-352712" algn="l" defTabSz="914400" rtl="0" latinLnBrk="0">
        <a:lnSpc>
          <a:spcPct val="115000"/>
        </a:lnSpc>
        <a:spcBef>
          <a:spcPts val="0"/>
        </a:spcBef>
        <a:spcAft>
          <a:spcPts val="0"/>
        </a:spcAft>
        <a:buClr>
          <a:srgbClr val="424242"/>
        </a:buClr>
        <a:buSzPts val="1300"/>
        <a:buFont typeface="Helvetica"/>
        <a:buChar char="●"/>
        <a:tabLst/>
        <a:defRPr b="0" baseline="0" cap="none" i="0" spc="0" strike="noStrike" sz="1300" u="none">
          <a:solidFill>
            <a:srgbClr val="424242"/>
          </a:solidFill>
          <a:uFillTx/>
          <a:latin typeface="Nunito"/>
          <a:ea typeface="Nunito"/>
          <a:cs typeface="Nunito"/>
          <a:sym typeface="Nunito"/>
        </a:defRPr>
      </a:lvl7pPr>
      <a:lvl8pPr marL="3711862" marR="0" indent="-352712" algn="l" defTabSz="914400" rtl="0" latinLnBrk="0">
        <a:lnSpc>
          <a:spcPct val="115000"/>
        </a:lnSpc>
        <a:spcBef>
          <a:spcPts val="0"/>
        </a:spcBef>
        <a:spcAft>
          <a:spcPts val="0"/>
        </a:spcAft>
        <a:buClr>
          <a:srgbClr val="424242"/>
        </a:buClr>
        <a:buSzPts val="1300"/>
        <a:buFont typeface="Helvetica"/>
        <a:buChar char="○"/>
        <a:tabLst/>
        <a:defRPr b="0" baseline="0" cap="none" i="0" spc="0" strike="noStrike" sz="1300" u="none">
          <a:solidFill>
            <a:srgbClr val="424242"/>
          </a:solidFill>
          <a:uFillTx/>
          <a:latin typeface="Nunito"/>
          <a:ea typeface="Nunito"/>
          <a:cs typeface="Nunito"/>
          <a:sym typeface="Nunito"/>
        </a:defRPr>
      </a:lvl8pPr>
      <a:lvl9pPr marL="4169062" marR="0" indent="-352712" algn="l" defTabSz="914400" rtl="0" latinLnBrk="0">
        <a:lnSpc>
          <a:spcPct val="115000"/>
        </a:lnSpc>
        <a:spcBef>
          <a:spcPts val="0"/>
        </a:spcBef>
        <a:spcAft>
          <a:spcPts val="0"/>
        </a:spcAft>
        <a:buClr>
          <a:srgbClr val="424242"/>
        </a:buClr>
        <a:buSzPts val="1300"/>
        <a:buFont typeface="Helvetica"/>
        <a:buChar char="■"/>
        <a:tabLst/>
        <a:defRPr b="0" baseline="0" cap="none" i="0" spc="0" strike="noStrike" sz="1300" u="none">
          <a:solidFill>
            <a:srgbClr val="424242"/>
          </a:solidFill>
          <a:uFillTx/>
          <a:latin typeface="Nunito"/>
          <a:ea typeface="Nunito"/>
          <a:cs typeface="Nunito"/>
          <a:sym typeface="Nunito"/>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Nunito"/>
        </a:defRPr>
      </a:lvl1pPr>
      <a:lvl2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Nunito"/>
        </a:defRPr>
      </a:lvl2pPr>
      <a:lvl3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Nunito"/>
        </a:defRPr>
      </a:lvl3pPr>
      <a:lvl4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Nunito"/>
        </a:defRPr>
      </a:lvl4pPr>
      <a:lvl5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Nunito"/>
        </a:defRPr>
      </a:lvl5pPr>
      <a:lvl6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Nunito"/>
        </a:defRPr>
      </a:lvl6pPr>
      <a:lvl7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Nunito"/>
        </a:defRPr>
      </a:lvl7pPr>
      <a:lvl8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Nunito"/>
        </a:defRPr>
      </a:lvl8pPr>
      <a:lvl9pPr marL="0" marR="0" indent="0" algn="r" defTabSz="914400" rtl="0" latinLnBrk="0">
        <a:lnSpc>
          <a:spcPct val="100000"/>
        </a:lnSpc>
        <a:spcBef>
          <a:spcPts val="0"/>
        </a:spcBef>
        <a:spcAft>
          <a:spcPts val="0"/>
        </a:spcAft>
        <a:buClrTx/>
        <a:buSzTx/>
        <a:buFontTx/>
        <a:buNone/>
        <a:tabLst/>
        <a:defRPr b="0" baseline="0" cap="none" i="0" spc="0" strike="noStrike" sz="900" u="none">
          <a:solidFill>
            <a:schemeClr val="tx1"/>
          </a:solidFill>
          <a:uFillTx/>
          <a:latin typeface="+mn-lt"/>
          <a:ea typeface="+mn-ea"/>
          <a:cs typeface="+mn-cs"/>
          <a:sym typeface="Nunito"/>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Google Shape;210;p13"/>
          <p:cNvSpPr txBox="1"/>
          <p:nvPr>
            <p:ph type="ctrTitle"/>
          </p:nvPr>
        </p:nvSpPr>
        <p:spPr>
          <a:xfrm>
            <a:off x="836621" y="2041336"/>
            <a:ext cx="5602433" cy="1937651"/>
          </a:xfrm>
          <a:prstGeom prst="rect">
            <a:avLst/>
          </a:prstGeom>
        </p:spPr>
        <p:txBody>
          <a:bodyPr/>
          <a:lstStyle/>
          <a:p>
            <a:pPr defTabSz="402336">
              <a:defRPr sz="1900">
                <a:latin typeface="Avenir LT Std 65 Medium"/>
                <a:ea typeface="Avenir LT Std 65 Medium"/>
                <a:cs typeface="Avenir LT Std 65 Medium"/>
                <a:sym typeface="Avenir LT Std 65 Medium"/>
              </a:defRPr>
            </a:pPr>
            <a:br/>
            <a:br/>
            <a:r>
              <a:rPr sz="2700"/>
              <a:t>Treasurer’s Report</a:t>
            </a:r>
            <a:br/>
            <a:br/>
          </a:p>
        </p:txBody>
      </p:sp>
      <p:sp>
        <p:nvSpPr>
          <p:cNvPr id="257" name="Google Shape;211;p13"/>
          <p:cNvSpPr txBox="1"/>
          <p:nvPr>
            <p:ph type="subTitle" sz="quarter" idx="1"/>
          </p:nvPr>
        </p:nvSpPr>
        <p:spPr>
          <a:xfrm>
            <a:off x="823999" y="3336333"/>
            <a:ext cx="5423043" cy="1099864"/>
          </a:xfrm>
          <a:prstGeom prst="rect">
            <a:avLst/>
          </a:prstGeom>
        </p:spPr>
        <p:txBody>
          <a:bodyPr/>
          <a:lstStyle/>
          <a:p>
            <a:pPr marL="0" indent="0" defTabSz="599114">
              <a:defRPr sz="1764">
                <a:latin typeface="Avenir Next Medium"/>
                <a:ea typeface="Avenir Next Medium"/>
                <a:cs typeface="Avenir Next Medium"/>
                <a:sym typeface="Avenir Next Medium"/>
              </a:defRPr>
            </a:pPr>
            <a:r>
              <a:t>Presented by Michael Davis, Treasurer</a:t>
            </a:r>
          </a:p>
          <a:p>
            <a:pPr marL="0" indent="0" defTabSz="599114">
              <a:defRPr sz="1764">
                <a:latin typeface="Avenir Next Medium"/>
                <a:ea typeface="Avenir Next Medium"/>
                <a:cs typeface="Avenir Next Medium"/>
                <a:sym typeface="Avenir Next Medium"/>
              </a:defRPr>
            </a:pPr>
            <a:r>
              <a:t>St. Columba’s Episcopal Church</a:t>
            </a:r>
          </a:p>
          <a:p>
            <a:pPr marL="0" indent="0" defTabSz="599114">
              <a:defRPr sz="1764">
                <a:latin typeface="Avenir Next Medium"/>
                <a:ea typeface="Avenir Next Medium"/>
                <a:cs typeface="Avenir Next Medium"/>
                <a:sym typeface="Avenir Next Medium"/>
              </a:defRPr>
            </a:pPr>
            <a:r>
              <a:t>November 12, 2023</a:t>
            </a:r>
          </a:p>
        </p:txBody>
      </p:sp>
      <p:pic>
        <p:nvPicPr>
          <p:cNvPr id="258" name="Google Shape;212;p13" descr="Google Shape;212;p13"/>
          <p:cNvPicPr>
            <a:picLocks noChangeAspect="1"/>
          </p:cNvPicPr>
          <p:nvPr/>
        </p:nvPicPr>
        <p:blipFill>
          <a:blip r:embed="rId2">
            <a:extLst/>
          </a:blip>
          <a:stretch>
            <a:fillRect/>
          </a:stretch>
        </p:blipFill>
        <p:spPr>
          <a:xfrm>
            <a:off x="6207125" y="358498"/>
            <a:ext cx="2219850" cy="2213252"/>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Reconciliation of 2023 to 2024 Budget…"/>
          <p:cNvSpPr txBox="1"/>
          <p:nvPr>
            <p:ph type="title"/>
          </p:nvPr>
        </p:nvSpPr>
        <p:spPr>
          <a:xfrm>
            <a:off x="1310110" y="126363"/>
            <a:ext cx="7030502" cy="999302"/>
          </a:xfrm>
          <a:prstGeom prst="rect">
            <a:avLst/>
          </a:prstGeom>
        </p:spPr>
        <p:txBody>
          <a:bodyPr/>
          <a:lstStyle/>
          <a:p>
            <a:pPr algn="ctr" defTabSz="647760">
              <a:defRPr b="0" sz="1925">
                <a:latin typeface="Avenir Next Medium"/>
                <a:ea typeface="Avenir Next Medium"/>
                <a:cs typeface="Avenir Next Medium"/>
                <a:sym typeface="Avenir Next Medium"/>
              </a:defRPr>
            </a:pPr>
            <a:r>
              <a:t>Reconciliation of 2023 to 2024 Budget</a:t>
            </a:r>
          </a:p>
          <a:p>
            <a:pPr algn="ctr" defTabSz="647760">
              <a:defRPr b="0" sz="1925">
                <a:latin typeface="Avenir Next Medium"/>
                <a:ea typeface="Avenir Next Medium"/>
                <a:cs typeface="Avenir Next Medium"/>
                <a:sym typeface="Avenir Next Medium"/>
              </a:defRPr>
            </a:pPr>
            <a:r>
              <a:rPr sz="1386"/>
              <a:t>(Church only)</a:t>
            </a:r>
            <a:br>
              <a:rPr sz="1386"/>
            </a:br>
          </a:p>
        </p:txBody>
      </p:sp>
      <p:sp>
        <p:nvSpPr>
          <p:cNvPr id="307" name="Rectangle"/>
          <p:cNvSpPr/>
          <p:nvPr/>
        </p:nvSpPr>
        <p:spPr>
          <a:xfrm>
            <a:off x="2271235" y="863872"/>
            <a:ext cx="1188012" cy="90908"/>
          </a:xfrm>
          <a:prstGeom prst="rect">
            <a:avLst/>
          </a:prstGeom>
          <a:solidFill>
            <a:srgbClr val="FFFFFF"/>
          </a:solidFill>
          <a:ln w="12700">
            <a:miter lim="400000"/>
          </a:ln>
        </p:spPr>
        <p:txBody>
          <a:bodyPr lIns="45718" tIns="45718" rIns="45718" bIns="45718" anchor="ctr"/>
          <a:lstStyle/>
          <a:p>
            <a:pPr/>
          </a:p>
        </p:txBody>
      </p:sp>
      <p:pic>
        <p:nvPicPr>
          <p:cNvPr id="308" name="Screenshot 2023-11-10 at 11.06.52 AM.png" descr="Screenshot 2023-11-10 at 11.06.52 AM.png"/>
          <p:cNvPicPr>
            <a:picLocks noChangeAspect="1"/>
          </p:cNvPicPr>
          <p:nvPr/>
        </p:nvPicPr>
        <p:blipFill>
          <a:blip r:embed="rId2">
            <a:extLst/>
          </a:blip>
          <a:stretch>
            <a:fillRect/>
          </a:stretch>
        </p:blipFill>
        <p:spPr>
          <a:xfrm>
            <a:off x="2169179" y="932260"/>
            <a:ext cx="5312364" cy="3967377"/>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0" name="Stewardship Pledge Trends"/>
          <p:cNvSpPr txBox="1"/>
          <p:nvPr>
            <p:ph type="title"/>
          </p:nvPr>
        </p:nvSpPr>
        <p:spPr>
          <a:xfrm>
            <a:off x="1310110" y="126363"/>
            <a:ext cx="7030502" cy="999302"/>
          </a:xfrm>
          <a:prstGeom prst="rect">
            <a:avLst/>
          </a:prstGeom>
        </p:spPr>
        <p:txBody>
          <a:bodyPr/>
          <a:lstStyle/>
          <a:p>
            <a:pPr algn="ctr" defTabSz="782359">
              <a:defRPr b="0" sz="2325">
                <a:latin typeface="Avenir Next Medium"/>
                <a:ea typeface="Avenir Next Medium"/>
                <a:cs typeface="Avenir Next Medium"/>
                <a:sym typeface="Avenir Next Medium"/>
              </a:defRPr>
            </a:pPr>
            <a:r>
              <a:t>Stewardship Pledge Trends</a:t>
            </a:r>
            <a:br/>
          </a:p>
        </p:txBody>
      </p:sp>
      <p:graphicFrame>
        <p:nvGraphicFramePr>
          <p:cNvPr id="311" name="2D Column Chart"/>
          <p:cNvGraphicFramePr/>
          <p:nvPr/>
        </p:nvGraphicFramePr>
        <p:xfrm>
          <a:off x="1396298" y="998102"/>
          <a:ext cx="7133795" cy="2957965"/>
        </p:xfrm>
        <a:graphic xmlns:a="http://schemas.openxmlformats.org/drawingml/2006/main">
          <a:graphicData uri="http://schemas.openxmlformats.org/drawingml/2006/chart">
            <c:chart xmlns:c="http://schemas.openxmlformats.org/drawingml/2006/chart" r:id="rId2"/>
          </a:graphicData>
        </a:graphic>
      </p:graphicFrame>
      <p:sp>
        <p:nvSpPr>
          <p:cNvPr id="312" name="570…"/>
          <p:cNvSpPr txBox="1"/>
          <p:nvPr/>
        </p:nvSpPr>
        <p:spPr>
          <a:xfrm>
            <a:off x="2448097" y="3983219"/>
            <a:ext cx="493771" cy="3454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a:defRPr b="1" sz="800">
                <a:solidFill>
                  <a:srgbClr val="000000"/>
                </a:solidFill>
              </a:defRPr>
            </a:pPr>
            <a:r>
              <a:t>570 </a:t>
            </a:r>
          </a:p>
          <a:p>
            <a:pPr algn="ctr">
              <a:defRPr b="1" sz="800">
                <a:solidFill>
                  <a:srgbClr val="000000"/>
                </a:solidFill>
              </a:defRPr>
            </a:pPr>
            <a:r>
              <a:t>Pledges</a:t>
            </a:r>
          </a:p>
        </p:txBody>
      </p:sp>
      <p:sp>
        <p:nvSpPr>
          <p:cNvPr id="313" name="639…"/>
          <p:cNvSpPr txBox="1"/>
          <p:nvPr/>
        </p:nvSpPr>
        <p:spPr>
          <a:xfrm>
            <a:off x="3357667" y="3983219"/>
            <a:ext cx="493771" cy="3454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a:defRPr b="1" sz="800">
                <a:solidFill>
                  <a:srgbClr val="000000"/>
                </a:solidFill>
              </a:defRPr>
            </a:pPr>
            <a:r>
              <a:t>639</a:t>
            </a:r>
          </a:p>
          <a:p>
            <a:pPr algn="ctr">
              <a:defRPr b="1" sz="800">
                <a:solidFill>
                  <a:srgbClr val="000000"/>
                </a:solidFill>
              </a:defRPr>
            </a:pPr>
            <a:r>
              <a:t>Pledges</a:t>
            </a:r>
          </a:p>
        </p:txBody>
      </p:sp>
      <p:sp>
        <p:nvSpPr>
          <p:cNvPr id="314" name="610…"/>
          <p:cNvSpPr txBox="1"/>
          <p:nvPr/>
        </p:nvSpPr>
        <p:spPr>
          <a:xfrm>
            <a:off x="4260052" y="3983219"/>
            <a:ext cx="493771" cy="3454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a:defRPr b="1" sz="800">
                <a:solidFill>
                  <a:srgbClr val="000000"/>
                </a:solidFill>
              </a:defRPr>
            </a:pPr>
            <a:r>
              <a:t>610</a:t>
            </a:r>
          </a:p>
          <a:p>
            <a:pPr algn="ctr">
              <a:defRPr b="1" sz="800">
                <a:solidFill>
                  <a:srgbClr val="000000"/>
                </a:solidFill>
              </a:defRPr>
            </a:pPr>
            <a:r>
              <a:t>Pledges</a:t>
            </a:r>
          </a:p>
        </p:txBody>
      </p:sp>
      <p:sp>
        <p:nvSpPr>
          <p:cNvPr id="315" name="596…"/>
          <p:cNvSpPr txBox="1"/>
          <p:nvPr/>
        </p:nvSpPr>
        <p:spPr>
          <a:xfrm>
            <a:off x="5148283" y="3983219"/>
            <a:ext cx="493771" cy="3454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a:defRPr b="1" sz="800">
                <a:solidFill>
                  <a:srgbClr val="000000"/>
                </a:solidFill>
              </a:defRPr>
            </a:pPr>
            <a:r>
              <a:t>596</a:t>
            </a:r>
          </a:p>
          <a:p>
            <a:pPr algn="ctr">
              <a:defRPr b="1" sz="800">
                <a:solidFill>
                  <a:srgbClr val="000000"/>
                </a:solidFill>
              </a:defRPr>
            </a:pPr>
            <a:r>
              <a:t>Pledges</a:t>
            </a:r>
          </a:p>
        </p:txBody>
      </p:sp>
      <p:sp>
        <p:nvSpPr>
          <p:cNvPr id="316" name="570…"/>
          <p:cNvSpPr txBox="1"/>
          <p:nvPr/>
        </p:nvSpPr>
        <p:spPr>
          <a:xfrm>
            <a:off x="6072007" y="3983219"/>
            <a:ext cx="493771" cy="3454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a:defRPr b="1" sz="800">
                <a:solidFill>
                  <a:srgbClr val="000000"/>
                </a:solidFill>
              </a:defRPr>
            </a:pPr>
            <a:r>
              <a:t>570</a:t>
            </a:r>
          </a:p>
          <a:p>
            <a:pPr algn="ctr">
              <a:defRPr b="1" sz="800">
                <a:solidFill>
                  <a:srgbClr val="000000"/>
                </a:solidFill>
              </a:defRPr>
            </a:pPr>
            <a:r>
              <a:t>Pledges</a:t>
            </a:r>
          </a:p>
        </p:txBody>
      </p:sp>
      <p:sp>
        <p:nvSpPr>
          <p:cNvPr id="317" name="575…"/>
          <p:cNvSpPr txBox="1"/>
          <p:nvPr/>
        </p:nvSpPr>
        <p:spPr>
          <a:xfrm>
            <a:off x="6938901" y="3983219"/>
            <a:ext cx="493771" cy="3454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lgn="ctr">
              <a:defRPr b="1" sz="800">
                <a:solidFill>
                  <a:srgbClr val="000000"/>
                </a:solidFill>
              </a:defRPr>
            </a:pPr>
            <a:r>
              <a:t>575</a:t>
            </a:r>
          </a:p>
          <a:p>
            <a:pPr algn="ctr">
              <a:defRPr b="1" sz="800">
                <a:solidFill>
                  <a:srgbClr val="000000"/>
                </a:solidFill>
              </a:defRPr>
            </a:pPr>
            <a:r>
              <a:t>Pledges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9" name="Google Shape;322;p28"/>
          <p:cNvSpPr txBox="1"/>
          <p:nvPr>
            <p:ph type="title"/>
          </p:nvPr>
        </p:nvSpPr>
        <p:spPr>
          <a:xfrm>
            <a:off x="1303799" y="598574"/>
            <a:ext cx="7030502" cy="999300"/>
          </a:xfrm>
          <a:prstGeom prst="rect">
            <a:avLst/>
          </a:prstGeom>
        </p:spPr>
        <p:txBody>
          <a:bodyPr/>
          <a:lstStyle>
            <a:lvl1pPr>
              <a:defRPr b="0">
                <a:latin typeface="Avenir Next Medium"/>
                <a:ea typeface="Avenir Next Medium"/>
                <a:cs typeface="Avenir Next Medium"/>
                <a:sym typeface="Avenir Next Medium"/>
              </a:defRPr>
            </a:lvl1pPr>
          </a:lstStyle>
          <a:p>
            <a:pPr/>
            <a:r>
              <a:t>Thank You!</a:t>
            </a:r>
          </a:p>
        </p:txBody>
      </p:sp>
      <p:sp>
        <p:nvSpPr>
          <p:cNvPr id="320" name="Google Shape;323;p28"/>
          <p:cNvSpPr txBox="1"/>
          <p:nvPr>
            <p:ph type="body" idx="1"/>
          </p:nvPr>
        </p:nvSpPr>
        <p:spPr>
          <a:xfrm>
            <a:off x="1303799" y="1477672"/>
            <a:ext cx="7030502" cy="3067255"/>
          </a:xfrm>
          <a:prstGeom prst="rect">
            <a:avLst/>
          </a:prstGeom>
        </p:spPr>
        <p:txBody>
          <a:bodyPr/>
          <a:lstStyle/>
          <a:p>
            <a:pPr marL="0" indent="0" defTabSz="804672">
              <a:lnSpc>
                <a:spcPct val="140000"/>
              </a:lnSpc>
              <a:buSzTx/>
              <a:buNone/>
              <a:defRPr i="1" sz="1700">
                <a:latin typeface="Avenir Next Medium"/>
                <a:ea typeface="Avenir Next Medium"/>
                <a:cs typeface="Avenir Next Medium"/>
                <a:sym typeface="Avenir Next Medium"/>
              </a:defRPr>
            </a:pPr>
            <a:r>
              <a:t>If you have pledged, thank you!</a:t>
            </a:r>
          </a:p>
          <a:p>
            <a:pPr marL="0" indent="0" defTabSz="804672">
              <a:lnSpc>
                <a:spcPct val="140000"/>
              </a:lnSpc>
              <a:buSzTx/>
              <a:buNone/>
              <a:defRPr i="1" sz="1700">
                <a:latin typeface="Avenir Next Medium"/>
                <a:ea typeface="Avenir Next Medium"/>
                <a:cs typeface="Avenir Next Medium"/>
                <a:sym typeface="Avenir Next Medium"/>
              </a:defRPr>
            </a:pPr>
          </a:p>
          <a:p>
            <a:pPr marL="0" indent="0" defTabSz="804672">
              <a:lnSpc>
                <a:spcPct val="140000"/>
              </a:lnSpc>
              <a:buSzTx/>
              <a:buNone/>
              <a:defRPr i="1" sz="1700">
                <a:latin typeface="Avenir Next Medium"/>
                <a:ea typeface="Avenir Next Medium"/>
                <a:cs typeface="Avenir Next Medium"/>
                <a:sym typeface="Avenir Next Medium"/>
              </a:defRPr>
            </a:pPr>
            <a:r>
              <a:t>If you haven’t pledged, please do!</a:t>
            </a:r>
          </a:p>
          <a:p>
            <a:pPr marL="0" indent="0" defTabSz="804672">
              <a:lnSpc>
                <a:spcPct val="140000"/>
              </a:lnSpc>
              <a:buSzTx/>
              <a:buNone/>
              <a:defRPr i="1" sz="1700">
                <a:latin typeface="Avenir Next Medium"/>
                <a:ea typeface="Avenir Next Medium"/>
                <a:cs typeface="Avenir Next Medium"/>
                <a:sym typeface="Avenir Next Medium"/>
              </a:defRPr>
            </a:pPr>
          </a:p>
          <a:p>
            <a:pPr marL="0" indent="0" defTabSz="804672">
              <a:lnSpc>
                <a:spcPct val="140000"/>
              </a:lnSpc>
              <a:buSzTx/>
              <a:buNone/>
              <a:defRPr i="1" sz="1700">
                <a:latin typeface="Avenir Next Medium"/>
                <a:ea typeface="Avenir Next Medium"/>
                <a:cs typeface="Avenir Next Medium"/>
                <a:sym typeface="Avenir Next Medium"/>
              </a:defRPr>
            </a:pPr>
            <a:r>
              <a:t>If you can increase your pledge, please do!</a:t>
            </a:r>
          </a:p>
          <a:p>
            <a:pPr marL="0" indent="0" algn="ctr" defTabSz="804672">
              <a:buSzTx/>
              <a:buNone/>
              <a:defRPr i="1" sz="1700">
                <a:latin typeface="Avenir Next Medium"/>
                <a:ea typeface="Avenir Next Medium"/>
                <a:cs typeface="Avenir Next Medium"/>
                <a:sym typeface="Avenir Next Medium"/>
              </a:defRPr>
            </a:pPr>
          </a:p>
          <a:p>
            <a:pPr marL="0" indent="0" algn="ctr" defTabSz="804672">
              <a:buSzTx/>
              <a:buNone/>
              <a:defRPr sz="1700">
                <a:latin typeface="Avenir Next Medium"/>
                <a:ea typeface="Avenir Next Medium"/>
                <a:cs typeface="Avenir Next Medium"/>
                <a:sym typeface="Avenir Next Medium"/>
              </a:defRPr>
            </a:pPr>
            <a:r>
              <a:t>Thank you for your support!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22" name="Google Shape;328;p29" descr="Google Shape;328;p29"/>
          <p:cNvPicPr>
            <a:picLocks noChangeAspect="1"/>
          </p:cNvPicPr>
          <p:nvPr/>
        </p:nvPicPr>
        <p:blipFill>
          <a:blip r:embed="rId2">
            <a:extLst/>
          </a:blip>
          <a:stretch>
            <a:fillRect/>
          </a:stretch>
        </p:blipFill>
        <p:spPr>
          <a:xfrm>
            <a:off x="780025" y="1721823"/>
            <a:ext cx="7583952" cy="1699853"/>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Google Shape;228;p15"/>
          <p:cNvSpPr txBox="1"/>
          <p:nvPr>
            <p:ph type="title"/>
          </p:nvPr>
        </p:nvSpPr>
        <p:spPr>
          <a:xfrm>
            <a:off x="1303799" y="598574"/>
            <a:ext cx="7030502" cy="999300"/>
          </a:xfrm>
          <a:prstGeom prst="rect">
            <a:avLst/>
          </a:prstGeom>
        </p:spPr>
        <p:txBody>
          <a:bodyPr/>
          <a:lstStyle/>
          <a:p>
            <a:pPr/>
            <a:r>
              <a:t> </a:t>
            </a:r>
            <a:r>
              <a:rPr b="0">
                <a:latin typeface="Avenir Next Medium"/>
                <a:ea typeface="Avenir Next Medium"/>
                <a:cs typeface="Avenir Next Medium"/>
                <a:sym typeface="Avenir Next Medium"/>
              </a:rPr>
              <a:t>AGENDA</a:t>
            </a:r>
          </a:p>
        </p:txBody>
      </p:sp>
      <p:grpSp>
        <p:nvGrpSpPr>
          <p:cNvPr id="273" name="Content Placeholder 5"/>
          <p:cNvGrpSpPr/>
          <p:nvPr/>
        </p:nvGrpSpPr>
        <p:grpSpPr>
          <a:xfrm>
            <a:off x="1452669" y="1421140"/>
            <a:ext cx="6518062" cy="2172333"/>
            <a:chOff x="0" y="69827"/>
            <a:chExt cx="6518061" cy="2172332"/>
          </a:xfrm>
        </p:grpSpPr>
        <p:grpSp>
          <p:nvGrpSpPr>
            <p:cNvPr id="263" name="Group"/>
            <p:cNvGrpSpPr/>
            <p:nvPr/>
          </p:nvGrpSpPr>
          <p:grpSpPr>
            <a:xfrm>
              <a:off x="0" y="69827"/>
              <a:ext cx="6518062" cy="556309"/>
              <a:chOff x="0" y="69827"/>
              <a:chExt cx="6518061" cy="556308"/>
            </a:xfrm>
          </p:grpSpPr>
          <p:sp>
            <p:nvSpPr>
              <p:cNvPr id="261" name="Rounded Rectangle"/>
              <p:cNvSpPr/>
              <p:nvPr/>
            </p:nvSpPr>
            <p:spPr>
              <a:xfrm>
                <a:off x="0" y="69827"/>
                <a:ext cx="6518062" cy="556309"/>
              </a:xfrm>
              <a:prstGeom prst="roundRect">
                <a:avLst>
                  <a:gd name="adj" fmla="val 16667"/>
                </a:avLst>
              </a:prstGeom>
              <a:solidFill>
                <a:srgbClr val="D6505C"/>
              </a:solidFill>
              <a:ln w="25400" cap="flat">
                <a:solidFill>
                  <a:srgbClr val="FFFFFF"/>
                </a:solidFill>
                <a:prstDash val="solid"/>
                <a:round/>
              </a:ln>
              <a:effectLst/>
            </p:spPr>
            <p:txBody>
              <a:bodyPr wrap="square" lIns="45718" tIns="45718" rIns="45718" bIns="45718" numCol="1" anchor="ctr">
                <a:noAutofit/>
              </a:bodyPr>
              <a:lstStyle/>
              <a:p>
                <a:pPr defTabSz="1244600">
                  <a:lnSpc>
                    <a:spcPct val="90000"/>
                  </a:lnSpc>
                  <a:spcBef>
                    <a:spcPts val="500"/>
                  </a:spcBef>
                  <a:defRPr>
                    <a:solidFill>
                      <a:srgbClr val="FFFFFF"/>
                    </a:solidFill>
                    <a:latin typeface="+mn-lt"/>
                    <a:ea typeface="+mn-ea"/>
                    <a:cs typeface="+mn-cs"/>
                    <a:sym typeface="Arial"/>
                  </a:defRPr>
                </a:pPr>
              </a:p>
            </p:txBody>
          </p:sp>
          <p:sp>
            <p:nvSpPr>
              <p:cNvPr id="262" name="2022 Audit (Church &amp;  Nursery School)"/>
              <p:cNvSpPr/>
              <p:nvPr/>
            </p:nvSpPr>
            <p:spPr>
              <a:xfrm>
                <a:off x="27155" y="347980"/>
                <a:ext cx="6463750"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106679" tIns="106679" rIns="106679" bIns="106679" numCol="1" anchor="ctr">
                <a:spAutoFit/>
              </a:bodyPr>
              <a:lstStyle/>
              <a:p>
                <a:pPr defTabSz="1244600">
                  <a:lnSpc>
                    <a:spcPct val="90000"/>
                  </a:lnSpc>
                  <a:spcBef>
                    <a:spcPts val="1100"/>
                  </a:spcBef>
                  <a:defRPr sz="2800">
                    <a:solidFill>
                      <a:srgbClr val="FFFFFF"/>
                    </a:solidFill>
                    <a:latin typeface="Avenir Next Medium"/>
                    <a:ea typeface="Avenir Next Medium"/>
                    <a:cs typeface="Avenir Next Medium"/>
                    <a:sym typeface="Avenir Next Medium"/>
                  </a:defRPr>
                </a:pPr>
                <a:r>
                  <a:t>2023 Audit </a:t>
                </a:r>
                <a:r>
                  <a:rPr sz="2000"/>
                  <a:t>(Church &amp;  Nursery School)</a:t>
                </a:r>
              </a:p>
            </p:txBody>
          </p:sp>
        </p:grpSp>
        <p:grpSp>
          <p:nvGrpSpPr>
            <p:cNvPr id="266" name="Group"/>
            <p:cNvGrpSpPr/>
            <p:nvPr/>
          </p:nvGrpSpPr>
          <p:grpSpPr>
            <a:xfrm>
              <a:off x="0" y="646210"/>
              <a:ext cx="6518062" cy="525137"/>
              <a:chOff x="0" y="85413"/>
              <a:chExt cx="6518061" cy="525136"/>
            </a:xfrm>
          </p:grpSpPr>
          <p:sp>
            <p:nvSpPr>
              <p:cNvPr id="264" name="Rounded Rectangle"/>
              <p:cNvSpPr/>
              <p:nvPr/>
            </p:nvSpPr>
            <p:spPr>
              <a:xfrm>
                <a:off x="0" y="85413"/>
                <a:ext cx="6518062" cy="525137"/>
              </a:xfrm>
              <a:prstGeom prst="roundRect">
                <a:avLst>
                  <a:gd name="adj" fmla="val 16667"/>
                </a:avLst>
              </a:prstGeom>
              <a:solidFill>
                <a:srgbClr val="436D6D"/>
              </a:solidFill>
              <a:ln w="25400" cap="flat">
                <a:solidFill>
                  <a:srgbClr val="FFFFFF"/>
                </a:solidFill>
                <a:prstDash val="solid"/>
                <a:round/>
              </a:ln>
              <a:effectLst/>
            </p:spPr>
            <p:txBody>
              <a:bodyPr wrap="square" lIns="45718" tIns="45718" rIns="45718" bIns="45718" numCol="1" anchor="ctr">
                <a:noAutofit/>
              </a:bodyPr>
              <a:lstStyle/>
              <a:p>
                <a:pPr defTabSz="1244600">
                  <a:lnSpc>
                    <a:spcPct val="90000"/>
                  </a:lnSpc>
                  <a:spcBef>
                    <a:spcPts val="500"/>
                  </a:spcBef>
                  <a:defRPr>
                    <a:solidFill>
                      <a:srgbClr val="FFFFFF"/>
                    </a:solidFill>
                    <a:latin typeface="+mn-lt"/>
                    <a:ea typeface="+mn-ea"/>
                    <a:cs typeface="+mn-cs"/>
                    <a:sym typeface="Arial"/>
                  </a:defRPr>
                </a:pPr>
              </a:p>
            </p:txBody>
          </p:sp>
          <p:sp>
            <p:nvSpPr>
              <p:cNvPr id="265" name="2022 Results"/>
              <p:cNvSpPr/>
              <p:nvPr/>
            </p:nvSpPr>
            <p:spPr>
              <a:xfrm>
                <a:off x="25633" y="347981"/>
                <a:ext cx="646679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106679" tIns="106679" rIns="106679" bIns="106679" numCol="1" anchor="ctr">
                <a:spAutoFit/>
              </a:bodyPr>
              <a:lstStyle>
                <a:lvl1pPr defTabSz="1244600">
                  <a:lnSpc>
                    <a:spcPct val="90000"/>
                  </a:lnSpc>
                  <a:spcBef>
                    <a:spcPts val="1100"/>
                  </a:spcBef>
                  <a:defRPr sz="2800">
                    <a:solidFill>
                      <a:srgbClr val="FFFFFF"/>
                    </a:solidFill>
                    <a:latin typeface="Avenir Next Medium"/>
                    <a:ea typeface="Avenir Next Medium"/>
                    <a:cs typeface="Avenir Next Medium"/>
                    <a:sym typeface="Avenir Next Medium"/>
                  </a:defRPr>
                </a:lvl1pPr>
              </a:lstStyle>
              <a:p>
                <a:pPr/>
                <a:r>
                  <a:t>2023 Operating Results</a:t>
                </a:r>
              </a:p>
            </p:txBody>
          </p:sp>
        </p:grpSp>
        <p:grpSp>
          <p:nvGrpSpPr>
            <p:cNvPr id="269" name="Group"/>
            <p:cNvGrpSpPr/>
            <p:nvPr/>
          </p:nvGrpSpPr>
          <p:grpSpPr>
            <a:xfrm>
              <a:off x="0" y="1180724"/>
              <a:ext cx="6518062" cy="525138"/>
              <a:chOff x="0" y="85412"/>
              <a:chExt cx="6518061" cy="525136"/>
            </a:xfrm>
          </p:grpSpPr>
          <p:sp>
            <p:nvSpPr>
              <p:cNvPr id="267" name="Rounded Rectangle"/>
              <p:cNvSpPr/>
              <p:nvPr/>
            </p:nvSpPr>
            <p:spPr>
              <a:xfrm>
                <a:off x="0" y="85412"/>
                <a:ext cx="6518062" cy="525137"/>
              </a:xfrm>
              <a:prstGeom prst="roundRect">
                <a:avLst>
                  <a:gd name="adj" fmla="val 16667"/>
                </a:avLst>
              </a:prstGeom>
              <a:solidFill>
                <a:srgbClr val="2D4949"/>
              </a:solidFill>
              <a:ln w="25400" cap="flat">
                <a:solidFill>
                  <a:srgbClr val="FFFFFF"/>
                </a:solidFill>
                <a:prstDash val="solid"/>
                <a:round/>
              </a:ln>
              <a:effectLst/>
            </p:spPr>
            <p:txBody>
              <a:bodyPr wrap="square" lIns="45718" tIns="45718" rIns="45718" bIns="45718" numCol="1" anchor="ctr">
                <a:noAutofit/>
              </a:bodyPr>
              <a:lstStyle/>
              <a:p>
                <a:pPr defTabSz="1244600">
                  <a:lnSpc>
                    <a:spcPct val="90000"/>
                  </a:lnSpc>
                  <a:spcBef>
                    <a:spcPts val="500"/>
                  </a:spcBef>
                  <a:defRPr>
                    <a:solidFill>
                      <a:srgbClr val="FFFFFF"/>
                    </a:solidFill>
                    <a:latin typeface="+mn-lt"/>
                    <a:ea typeface="+mn-ea"/>
                    <a:cs typeface="+mn-cs"/>
                    <a:sym typeface="Arial"/>
                  </a:defRPr>
                </a:pPr>
              </a:p>
            </p:txBody>
          </p:sp>
          <p:sp>
            <p:nvSpPr>
              <p:cNvPr id="268" name="2023 Budget"/>
              <p:cNvSpPr/>
              <p:nvPr/>
            </p:nvSpPr>
            <p:spPr>
              <a:xfrm>
                <a:off x="25633" y="347981"/>
                <a:ext cx="646679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106679" tIns="106679" rIns="106679" bIns="106679" numCol="1" anchor="ctr">
                <a:spAutoFit/>
              </a:bodyPr>
              <a:lstStyle>
                <a:lvl1pPr defTabSz="1244600">
                  <a:lnSpc>
                    <a:spcPct val="90000"/>
                  </a:lnSpc>
                  <a:spcBef>
                    <a:spcPts val="1100"/>
                  </a:spcBef>
                  <a:defRPr sz="2800">
                    <a:solidFill>
                      <a:srgbClr val="FFFFFF"/>
                    </a:solidFill>
                    <a:latin typeface="Avenir Next Medium"/>
                    <a:ea typeface="Avenir Next Medium"/>
                    <a:cs typeface="Avenir Next Medium"/>
                    <a:sym typeface="Avenir Next Medium"/>
                  </a:defRPr>
                </a:lvl1pPr>
              </a:lstStyle>
              <a:p>
                <a:pPr/>
                <a:r>
                  <a:t>2024 Budget</a:t>
                </a:r>
              </a:p>
            </p:txBody>
          </p:sp>
        </p:grpSp>
        <p:grpSp>
          <p:nvGrpSpPr>
            <p:cNvPr id="272" name="Group"/>
            <p:cNvGrpSpPr/>
            <p:nvPr/>
          </p:nvGrpSpPr>
          <p:grpSpPr>
            <a:xfrm>
              <a:off x="0" y="1717023"/>
              <a:ext cx="6518062" cy="525137"/>
              <a:chOff x="0" y="108272"/>
              <a:chExt cx="6518061" cy="525135"/>
            </a:xfrm>
          </p:grpSpPr>
          <p:sp>
            <p:nvSpPr>
              <p:cNvPr id="270" name="Rounded Rectangle"/>
              <p:cNvSpPr/>
              <p:nvPr/>
            </p:nvSpPr>
            <p:spPr>
              <a:xfrm>
                <a:off x="0" y="108272"/>
                <a:ext cx="6518062" cy="525137"/>
              </a:xfrm>
              <a:prstGeom prst="roundRect">
                <a:avLst>
                  <a:gd name="adj" fmla="val 16667"/>
                </a:avLst>
              </a:prstGeom>
              <a:solidFill>
                <a:srgbClr val="D6505C"/>
              </a:solidFill>
              <a:ln w="12700" cap="flat">
                <a:solidFill>
                  <a:srgbClr val="FFFFFF"/>
                </a:solidFill>
                <a:prstDash val="solid"/>
                <a:miter lim="800000"/>
              </a:ln>
              <a:effectLst/>
            </p:spPr>
            <p:txBody>
              <a:bodyPr wrap="square" lIns="45718" tIns="45718" rIns="45718" bIns="45718" numCol="1" anchor="ctr">
                <a:noAutofit/>
              </a:bodyPr>
              <a:lstStyle/>
              <a:p>
                <a:pPr defTabSz="1511300">
                  <a:lnSpc>
                    <a:spcPct val="90000"/>
                  </a:lnSpc>
                  <a:spcBef>
                    <a:spcPts val="500"/>
                  </a:spcBef>
                  <a:defRPr>
                    <a:solidFill>
                      <a:srgbClr val="FFFFFF"/>
                    </a:solidFill>
                    <a:latin typeface="+mn-lt"/>
                    <a:ea typeface="+mn-ea"/>
                    <a:cs typeface="+mn-cs"/>
                    <a:sym typeface="Arial"/>
                  </a:defRPr>
                </a:pPr>
              </a:p>
            </p:txBody>
          </p:sp>
          <p:sp>
            <p:nvSpPr>
              <p:cNvPr id="271" name="Stewardship Update"/>
              <p:cNvSpPr/>
              <p:nvPr/>
            </p:nvSpPr>
            <p:spPr>
              <a:xfrm>
                <a:off x="25633" y="370840"/>
                <a:ext cx="6466794"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val="1"/>
                </a:ext>
              </a:extLst>
            </p:spPr>
            <p:txBody>
              <a:bodyPr wrap="square" lIns="129539" tIns="129539" rIns="129539" bIns="129539" numCol="1" anchor="ctr">
                <a:spAutoFit/>
              </a:bodyPr>
              <a:lstStyle>
                <a:lvl1pPr defTabSz="1511300">
                  <a:lnSpc>
                    <a:spcPct val="90000"/>
                  </a:lnSpc>
                  <a:spcBef>
                    <a:spcPts val="1100"/>
                  </a:spcBef>
                  <a:defRPr sz="2800">
                    <a:solidFill>
                      <a:srgbClr val="FFFFFF"/>
                    </a:solidFill>
                    <a:latin typeface="Avenir Next Medium"/>
                    <a:ea typeface="Avenir Next Medium"/>
                    <a:cs typeface="Avenir Next Medium"/>
                    <a:sym typeface="Avenir Next Medium"/>
                  </a:defRPr>
                </a:lvl1pPr>
              </a:lstStyle>
              <a:p>
                <a:pPr/>
                <a:r>
                  <a:t>Stewardship Update</a:t>
                </a:r>
              </a:p>
            </p:txBody>
          </p:sp>
        </p:grpSp>
      </p:gr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Title 1"/>
          <p:cNvSpPr txBox="1"/>
          <p:nvPr>
            <p:ph type="title"/>
          </p:nvPr>
        </p:nvSpPr>
        <p:spPr>
          <a:xfrm>
            <a:off x="1303799" y="598574"/>
            <a:ext cx="7030502" cy="999300"/>
          </a:xfrm>
          <a:prstGeom prst="rect">
            <a:avLst/>
          </a:prstGeom>
        </p:spPr>
        <p:txBody>
          <a:bodyPr/>
          <a:lstStyle/>
          <a:p>
            <a:pPr algn="ctr" defTabSz="566927">
              <a:defRPr b="0" sz="1700">
                <a:latin typeface="Avenir Next Medium"/>
                <a:ea typeface="Avenir Next Medium"/>
                <a:cs typeface="Avenir Next Medium"/>
                <a:sym typeface="Avenir Next Medium"/>
              </a:defRPr>
            </a:pPr>
            <a:r>
              <a:t>2023 Audit Highlights</a:t>
            </a:r>
            <a:br/>
            <a:r>
              <a:rPr sz="1400"/>
              <a:t>(Church and Nursery School)</a:t>
            </a:r>
            <a:br>
              <a:rPr sz="1400"/>
            </a:br>
          </a:p>
        </p:txBody>
      </p:sp>
      <p:sp>
        <p:nvSpPr>
          <p:cNvPr id="276" name="Text Placeholder 2"/>
          <p:cNvSpPr txBox="1"/>
          <p:nvPr>
            <p:ph type="body" sz="half" idx="1"/>
          </p:nvPr>
        </p:nvSpPr>
        <p:spPr>
          <a:xfrm>
            <a:off x="1303799" y="1990049"/>
            <a:ext cx="7030502" cy="2541603"/>
          </a:xfrm>
          <a:prstGeom prst="rect">
            <a:avLst/>
          </a:prstGeom>
        </p:spPr>
        <p:txBody>
          <a:bodyPr/>
          <a:lstStyle/>
          <a:p>
            <a:pPr marL="443483" indent="-301815" defTabSz="886967">
              <a:buSzPts val="1900"/>
              <a:defRPr sz="1900"/>
            </a:pPr>
            <a:r>
              <a:t>St. Columba’s independent auditors gave our financial statements a clean (unqualified) opinion</a:t>
            </a:r>
          </a:p>
          <a:p>
            <a:pPr marL="443483" indent="-301815" defTabSz="886967">
              <a:buSzPts val="1900"/>
              <a:defRPr sz="1900"/>
            </a:pPr>
            <a:r>
              <a:t>They found no material weaknesses and no significant deficiencies.</a:t>
            </a:r>
          </a:p>
          <a:p>
            <a:pPr marL="443483" indent="-301815" defTabSz="886967">
              <a:buSzPts val="1900"/>
              <a:defRPr sz="1900"/>
            </a:pPr>
            <a:r>
              <a:t>The audit was completed on time.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Google Shape;322;p28"/>
          <p:cNvSpPr txBox="1"/>
          <p:nvPr>
            <p:ph type="title"/>
          </p:nvPr>
        </p:nvSpPr>
        <p:spPr>
          <a:xfrm>
            <a:off x="1177578" y="142904"/>
            <a:ext cx="7030503" cy="1095470"/>
          </a:xfrm>
          <a:prstGeom prst="rect">
            <a:avLst/>
          </a:prstGeom>
        </p:spPr>
        <p:txBody>
          <a:bodyPr/>
          <a:lstStyle/>
          <a:p>
            <a:pPr algn="ctr" defTabSz="749808">
              <a:defRPr b="0" sz="2200">
                <a:latin typeface="Avenir Next Medium"/>
                <a:ea typeface="Avenir Next Medium"/>
                <a:cs typeface="Avenir Next Medium"/>
                <a:sym typeface="Avenir Next Medium"/>
              </a:defRPr>
            </a:pPr>
            <a:r>
              <a:t>2023 Audit Highlights</a:t>
            </a:r>
            <a:br/>
            <a:r>
              <a:rPr sz="1400"/>
              <a:t>(Church and Nursery School)</a:t>
            </a:r>
            <a:br>
              <a:rPr sz="1400"/>
            </a:br>
            <a:r>
              <a:rPr sz="1400"/>
              <a:t>(in $000s)</a:t>
            </a:r>
          </a:p>
        </p:txBody>
      </p:sp>
      <p:graphicFrame>
        <p:nvGraphicFramePr>
          <p:cNvPr id="279" name="Table 1"/>
          <p:cNvGraphicFramePr/>
          <p:nvPr/>
        </p:nvGraphicFramePr>
        <p:xfrm>
          <a:off x="2129652" y="1301349"/>
          <a:ext cx="5025377" cy="3023860"/>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2809215"/>
                <a:gridCol w="1097683"/>
                <a:gridCol w="1118477"/>
              </a:tblGrid>
              <a:tr h="139700">
                <a:tc>
                  <a:txBody>
                    <a:bodyPr/>
                    <a:lstStyle/>
                    <a:p>
                      <a:pPr>
                        <a:defRPr>
                          <a:solidFill>
                            <a:srgbClr val="000000"/>
                          </a:solidFill>
                          <a:sym typeface="Helvetica"/>
                        </a:defRPr>
                      </a:pPr>
                    </a:p>
                  </a:txBody>
                  <a:tcPr marL="0" marR="0" marT="0" marB="0" anchor="t" anchorCtr="0" horzOverflow="overflow">
                    <a:lnL w="0">
                      <a:miter lim="400000"/>
                    </a:lnL>
                    <a:lnR w="0">
                      <a:miter lim="400000"/>
                    </a:lnR>
                    <a:lnT w="0">
                      <a:miter lim="400000"/>
                    </a:lnT>
                    <a:lnB w="0">
                      <a:miter lim="400000"/>
                    </a:lnB>
                    <a:noFill/>
                  </a:tcPr>
                </a:tc>
                <a:tc>
                  <a:txBody>
                    <a:bodyPr/>
                    <a:lstStyle/>
                    <a:p>
                      <a:pPr>
                        <a:defRPr b="0" sz="1800">
                          <a:solidFill>
                            <a:srgbClr val="000000"/>
                          </a:solidFill>
                        </a:defRPr>
                      </a:pPr>
                      <a:r>
                        <a:rPr b="1" sz="900">
                          <a:solidFill>
                            <a:schemeClr val="accent2">
                              <a:satOff val="-41983"/>
                              <a:lumOff val="-13372"/>
                            </a:schemeClr>
                          </a:solidFill>
                          <a:sym typeface="Helvetica"/>
                        </a:rPr>
                        <a:t>2022</a:t>
                      </a:r>
                    </a:p>
                  </a:txBody>
                  <a:tcPr marL="0" marR="0" marT="0" marB="0" anchor="t" anchorCtr="0" horzOverflow="overflow">
                    <a:lnL w="0">
                      <a:miter lim="400000"/>
                    </a:lnL>
                    <a:lnR w="0">
                      <a:miter lim="400000"/>
                    </a:lnR>
                    <a:lnT w="0">
                      <a:miter lim="400000"/>
                    </a:lnT>
                    <a:lnB w="0">
                      <a:miter lim="400000"/>
                    </a:lnB>
                    <a:noFill/>
                  </a:tcPr>
                </a:tc>
                <a:tc>
                  <a:txBody>
                    <a:bodyPr/>
                    <a:lstStyle/>
                    <a:p>
                      <a:pPr>
                        <a:defRPr b="0" sz="1800">
                          <a:solidFill>
                            <a:srgbClr val="000000"/>
                          </a:solidFill>
                        </a:defRPr>
                      </a:pPr>
                      <a:r>
                        <a:rPr b="1" sz="900">
                          <a:solidFill>
                            <a:schemeClr val="accent2">
                              <a:satOff val="-41983"/>
                              <a:lumOff val="-13372"/>
                            </a:schemeClr>
                          </a:solidFill>
                          <a:sym typeface="Helvetica"/>
                        </a:rPr>
                        <a:t>2023</a:t>
                      </a:r>
                    </a:p>
                  </a:txBody>
                  <a:tcPr marL="0" marR="0" marT="0" marB="0" anchor="t" anchorCtr="0" horzOverflow="overflow">
                    <a:lnL w="0">
                      <a:miter lim="400000"/>
                    </a:lnL>
                    <a:lnR w="0">
                      <a:miter lim="400000"/>
                    </a:lnR>
                    <a:lnT w="0">
                      <a:miter lim="400000"/>
                    </a:lnT>
                    <a:lnB w="0">
                      <a:miter lim="400000"/>
                    </a:lnB>
                    <a:noFill/>
                  </a:tcPr>
                </a:tc>
              </a:tr>
              <a:tr h="1181100">
                <a:tc>
                  <a:txBody>
                    <a:bodyPr/>
                    <a:lstStyle/>
                    <a:p>
                      <a:pPr algn="l">
                        <a:defRPr sz="1200">
                          <a:solidFill>
                            <a:srgbClr val="000000"/>
                          </a:solidFill>
                          <a:sym typeface="Helvetica"/>
                        </a:defRPr>
                      </a:pPr>
                      <a:r>
                        <a:t>Assets</a:t>
                      </a:r>
                    </a:p>
                    <a:p>
                      <a:pPr algn="l">
                        <a:defRPr b="0">
                          <a:solidFill>
                            <a:srgbClr val="000000"/>
                          </a:solidFill>
                          <a:sym typeface="Helvetica"/>
                        </a:defRPr>
                      </a:pPr>
                      <a:r>
                        <a:t>Cash and Investments</a:t>
                      </a:r>
                    </a:p>
                    <a:p>
                      <a:pPr algn="l">
                        <a:defRPr b="0">
                          <a:solidFill>
                            <a:srgbClr val="000000"/>
                          </a:solidFill>
                          <a:sym typeface="Helvetica"/>
                        </a:defRPr>
                      </a:pPr>
                      <a:r>
                        <a:t>Contribution receivable, net</a:t>
                      </a:r>
                    </a:p>
                    <a:p>
                      <a:pPr algn="l">
                        <a:defRPr b="0">
                          <a:solidFill>
                            <a:srgbClr val="000000"/>
                          </a:solidFill>
                          <a:sym typeface="Helvetica"/>
                        </a:defRPr>
                      </a:pPr>
                      <a:r>
                        <a:t>Property and equipment, net</a:t>
                      </a:r>
                    </a:p>
                    <a:p>
                      <a:pPr algn="l">
                        <a:defRPr b="0">
                          <a:solidFill>
                            <a:srgbClr val="000000"/>
                          </a:solidFill>
                          <a:sym typeface="Helvetica"/>
                        </a:defRPr>
                      </a:pPr>
                      <a:r>
                        <a:t>Other Assets</a:t>
                      </a:r>
                    </a:p>
                    <a:p>
                      <a:pPr algn="l">
                        <a:defRPr>
                          <a:solidFill>
                            <a:srgbClr val="000000"/>
                          </a:solidFill>
                          <a:sym typeface="Helvetica"/>
                        </a:defRPr>
                      </a:pPr>
                    </a:p>
                    <a:p>
                      <a:pPr algn="l">
                        <a:defRPr>
                          <a:solidFill>
                            <a:srgbClr val="000000"/>
                          </a:solidFill>
                          <a:sym typeface="Helvetica"/>
                        </a:defRPr>
                      </a:pPr>
                      <a:r>
                        <a:t>Total Assets</a:t>
                      </a:r>
                    </a:p>
                  </a:txBody>
                  <a:tcPr marL="0" marR="0" marT="0" marB="0" anchor="t" anchorCtr="0" horzOverflow="overflow">
                    <a:lnL w="0">
                      <a:miter lim="400000"/>
                    </a:lnL>
                    <a:lnR w="0">
                      <a:miter lim="400000"/>
                    </a:lnR>
                    <a:lnT w="0">
                      <a:miter lim="400000"/>
                    </a:lnT>
                    <a:lnB w="0">
                      <a:miter lim="400000"/>
                    </a:lnB>
                    <a:noFill/>
                  </a:tcPr>
                </a:tc>
                <a:tc>
                  <a:txBody>
                    <a:bodyPr/>
                    <a:lstStyle/>
                    <a:p>
                      <a:pPr>
                        <a:defRPr>
                          <a:solidFill>
                            <a:srgbClr val="000000"/>
                          </a:solidFill>
                          <a:sym typeface="Helvetica"/>
                        </a:defRPr>
                      </a:pPr>
                    </a:p>
                    <a:p>
                      <a:pPr>
                        <a:defRPr>
                          <a:solidFill>
                            <a:srgbClr val="000000"/>
                          </a:solidFill>
                          <a:sym typeface="Helvetica"/>
                        </a:defRPr>
                      </a:pPr>
                      <a:r>
                        <a:t>$4,152</a:t>
                      </a:r>
                    </a:p>
                    <a:p>
                      <a:pPr>
                        <a:defRPr>
                          <a:solidFill>
                            <a:srgbClr val="000000"/>
                          </a:solidFill>
                          <a:sym typeface="Helvetica"/>
                        </a:defRPr>
                      </a:pPr>
                      <a:r>
                        <a:t>$2,309</a:t>
                      </a:r>
                    </a:p>
                    <a:p>
                      <a:pPr>
                        <a:defRPr>
                          <a:solidFill>
                            <a:srgbClr val="000000"/>
                          </a:solidFill>
                          <a:sym typeface="Helvetica"/>
                        </a:defRPr>
                      </a:pPr>
                      <a:r>
                        <a:t>$9,055</a:t>
                      </a:r>
                    </a:p>
                    <a:p>
                      <a:pPr>
                        <a:defRPr>
                          <a:solidFill>
                            <a:srgbClr val="000000"/>
                          </a:solidFill>
                          <a:sym typeface="Helvetica"/>
                        </a:defRPr>
                      </a:pPr>
                      <a:r>
                        <a:t>$173</a:t>
                      </a:r>
                    </a:p>
                    <a:p>
                      <a:pPr>
                        <a:defRPr>
                          <a:solidFill>
                            <a:srgbClr val="000000"/>
                          </a:solidFill>
                          <a:sym typeface="Helvetica"/>
                        </a:defRPr>
                      </a:pPr>
                      <a:r>
                        <a:t>_______</a:t>
                      </a:r>
                    </a:p>
                    <a:p>
                      <a:pPr>
                        <a:defRPr b="1">
                          <a:solidFill>
                            <a:srgbClr val="000000"/>
                          </a:solidFill>
                          <a:sym typeface="Helvetica"/>
                        </a:defRPr>
                      </a:pPr>
                      <a:r>
                        <a:t>$15,690</a:t>
                      </a:r>
                    </a:p>
                    <a:p>
                      <a:pPr>
                        <a:lnSpc>
                          <a:spcPct val="40000"/>
                        </a:lnSpc>
                        <a:defRPr>
                          <a:solidFill>
                            <a:srgbClr val="000000"/>
                          </a:solidFill>
                          <a:sym typeface="Helvetica"/>
                        </a:defRPr>
                      </a:pPr>
                      <a:r>
                        <a:t>_______</a:t>
                      </a:r>
                    </a:p>
                    <a:p>
                      <a:pPr>
                        <a:lnSpc>
                          <a:spcPct val="20000"/>
                        </a:lnSpc>
                        <a:defRPr>
                          <a:solidFill>
                            <a:srgbClr val="000000"/>
                          </a:solidFill>
                          <a:sym typeface="Helvetica"/>
                        </a:defRPr>
                      </a:pPr>
                      <a:r>
                        <a:t>_______</a:t>
                      </a:r>
                    </a:p>
                  </a:txBody>
                  <a:tcPr marL="0" marR="0" marT="0" marB="0" anchor="t" anchorCtr="0" horzOverflow="overflow">
                    <a:lnL w="0">
                      <a:miter lim="400000"/>
                    </a:lnL>
                    <a:lnR w="0">
                      <a:miter lim="400000"/>
                    </a:lnR>
                    <a:lnT w="0">
                      <a:miter lim="400000"/>
                    </a:lnT>
                    <a:lnB w="0">
                      <a:miter lim="400000"/>
                    </a:lnB>
                    <a:noFill/>
                  </a:tcPr>
                </a:tc>
                <a:tc>
                  <a:txBody>
                    <a:bodyPr/>
                    <a:lstStyle/>
                    <a:p>
                      <a:pPr>
                        <a:defRPr>
                          <a:solidFill>
                            <a:srgbClr val="000000"/>
                          </a:solidFill>
                          <a:sym typeface="Helvetica"/>
                        </a:defRPr>
                      </a:pPr>
                    </a:p>
                    <a:p>
                      <a:pPr>
                        <a:defRPr>
                          <a:solidFill>
                            <a:srgbClr val="000000"/>
                          </a:solidFill>
                          <a:sym typeface="Helvetica"/>
                        </a:defRPr>
                      </a:pPr>
                      <a:r>
                        <a:t>$4,916</a:t>
                      </a:r>
                    </a:p>
                    <a:p>
                      <a:pPr>
                        <a:defRPr>
                          <a:solidFill>
                            <a:srgbClr val="000000"/>
                          </a:solidFill>
                          <a:sym typeface="Helvetica"/>
                        </a:defRPr>
                      </a:pPr>
                      <a:r>
                        <a:t>$2,679</a:t>
                      </a:r>
                    </a:p>
                    <a:p>
                      <a:pPr>
                        <a:defRPr>
                          <a:solidFill>
                            <a:srgbClr val="000000"/>
                          </a:solidFill>
                          <a:sym typeface="Helvetica"/>
                        </a:defRPr>
                      </a:pPr>
                      <a:r>
                        <a:t>$8,701</a:t>
                      </a:r>
                    </a:p>
                    <a:p>
                      <a:pPr>
                        <a:defRPr>
                          <a:solidFill>
                            <a:srgbClr val="000000"/>
                          </a:solidFill>
                          <a:sym typeface="Helvetica"/>
                        </a:defRPr>
                      </a:pPr>
                      <a:r>
                        <a:t>$60</a:t>
                      </a:r>
                    </a:p>
                    <a:p>
                      <a:pPr>
                        <a:defRPr>
                          <a:solidFill>
                            <a:srgbClr val="000000"/>
                          </a:solidFill>
                          <a:sym typeface="Helvetica"/>
                        </a:defRPr>
                      </a:pPr>
                      <a:r>
                        <a:t>_______</a:t>
                      </a:r>
                    </a:p>
                    <a:p>
                      <a:pPr>
                        <a:defRPr b="1">
                          <a:solidFill>
                            <a:srgbClr val="000000"/>
                          </a:solidFill>
                          <a:sym typeface="Helvetica"/>
                        </a:defRPr>
                      </a:pPr>
                      <a:r>
                        <a:t>$16,356</a:t>
                      </a:r>
                    </a:p>
                    <a:p>
                      <a:pPr>
                        <a:lnSpc>
                          <a:spcPct val="30000"/>
                        </a:lnSpc>
                        <a:defRPr>
                          <a:solidFill>
                            <a:srgbClr val="000000"/>
                          </a:solidFill>
                          <a:sym typeface="Helvetica"/>
                        </a:defRPr>
                      </a:pPr>
                      <a:r>
                        <a:t>_______</a:t>
                      </a:r>
                    </a:p>
                    <a:p>
                      <a:pPr>
                        <a:lnSpc>
                          <a:spcPct val="30000"/>
                        </a:lnSpc>
                        <a:defRPr>
                          <a:solidFill>
                            <a:srgbClr val="000000"/>
                          </a:solidFill>
                          <a:sym typeface="Helvetica"/>
                        </a:defRPr>
                      </a:pPr>
                      <a:r>
                        <a:t>_______</a:t>
                      </a:r>
                    </a:p>
                    <a:p>
                      <a:pPr>
                        <a:defRPr b="1">
                          <a:solidFill>
                            <a:srgbClr val="000000"/>
                          </a:solidFill>
                          <a:sym typeface="Helvetica"/>
                        </a:defRPr>
                      </a:pPr>
                    </a:p>
                  </a:txBody>
                  <a:tcPr marL="0" marR="0" marT="0" marB="0" anchor="t" anchorCtr="0" horzOverflow="overflow">
                    <a:lnL w="0">
                      <a:miter lim="400000"/>
                    </a:lnL>
                    <a:lnR w="0">
                      <a:miter lim="400000"/>
                    </a:lnR>
                    <a:lnT w="0">
                      <a:miter lim="400000"/>
                    </a:lnT>
                    <a:lnB w="0">
                      <a:miter lim="400000"/>
                    </a:lnB>
                    <a:noFill/>
                  </a:tcPr>
                </a:tc>
              </a:tr>
              <a:tr h="611919">
                <a:tc>
                  <a:txBody>
                    <a:bodyPr/>
                    <a:lstStyle/>
                    <a:p>
                      <a:pPr algn="l">
                        <a:defRPr sz="1200">
                          <a:solidFill>
                            <a:srgbClr val="000000"/>
                          </a:solidFill>
                          <a:sym typeface="Helvetica"/>
                        </a:defRPr>
                      </a:pPr>
                      <a:r>
                        <a:t>Liabilities and Net Assets</a:t>
                      </a:r>
                    </a:p>
                    <a:p>
                      <a:pPr algn="l">
                        <a:defRPr b="0">
                          <a:solidFill>
                            <a:srgbClr val="000000"/>
                          </a:solidFill>
                          <a:sym typeface="Helvetica"/>
                        </a:defRPr>
                      </a:pPr>
                      <a:r>
                        <a:t>Accounts payable and other</a:t>
                      </a:r>
                    </a:p>
                    <a:p>
                      <a:pPr algn="l">
                        <a:defRPr b="0">
                          <a:solidFill>
                            <a:srgbClr val="000000"/>
                          </a:solidFill>
                          <a:sym typeface="Helvetica"/>
                        </a:defRPr>
                      </a:pPr>
                      <a:r>
                        <a:t>Notes payable</a:t>
                      </a:r>
                    </a:p>
                    <a:p>
                      <a:pPr algn="l">
                        <a:defRPr sz="1200">
                          <a:solidFill>
                            <a:srgbClr val="000000"/>
                          </a:solidFill>
                          <a:sym typeface="Helvetica"/>
                        </a:defRPr>
                      </a:pPr>
                    </a:p>
                    <a:p>
                      <a:pPr algn="l">
                        <a:defRPr>
                          <a:solidFill>
                            <a:srgbClr val="000000"/>
                          </a:solidFill>
                          <a:sym typeface="Helvetica"/>
                        </a:defRPr>
                      </a:pPr>
                      <a:r>
                        <a:t>Total Liabilities</a:t>
                      </a:r>
                    </a:p>
                  </a:txBody>
                  <a:tcPr marL="0" marR="0" marT="0" marB="0" anchor="t" anchorCtr="0" horzOverflow="overflow">
                    <a:lnL w="0">
                      <a:miter lim="400000"/>
                    </a:lnL>
                    <a:lnR w="0">
                      <a:miter lim="400000"/>
                    </a:lnR>
                    <a:lnT w="0">
                      <a:miter lim="400000"/>
                    </a:lnT>
                    <a:lnB w="0">
                      <a:miter lim="400000"/>
                    </a:lnB>
                    <a:noFill/>
                  </a:tcPr>
                </a:tc>
                <a:tc>
                  <a:txBody>
                    <a:bodyPr/>
                    <a:lstStyle/>
                    <a:p>
                      <a:pPr>
                        <a:defRPr>
                          <a:solidFill>
                            <a:srgbClr val="000000"/>
                          </a:solidFill>
                          <a:sym typeface="Helvetica"/>
                        </a:defRPr>
                      </a:pPr>
                    </a:p>
                    <a:p>
                      <a:pPr>
                        <a:defRPr>
                          <a:solidFill>
                            <a:srgbClr val="000000"/>
                          </a:solidFill>
                          <a:sym typeface="Helvetica"/>
                        </a:defRPr>
                      </a:pPr>
                      <a:r>
                        <a:t>$1,186</a:t>
                      </a:r>
                    </a:p>
                    <a:p>
                      <a:pPr>
                        <a:defRPr>
                          <a:solidFill>
                            <a:srgbClr val="000000"/>
                          </a:solidFill>
                          <a:sym typeface="Helvetica"/>
                        </a:defRPr>
                      </a:pPr>
                      <a:r>
                        <a:t>$2,127</a:t>
                      </a:r>
                    </a:p>
                    <a:p>
                      <a:pPr>
                        <a:defRPr>
                          <a:solidFill>
                            <a:srgbClr val="000000"/>
                          </a:solidFill>
                          <a:sym typeface="Helvetica"/>
                        </a:defRPr>
                      </a:pPr>
                      <a:r>
                        <a:t>_______</a:t>
                      </a:r>
                    </a:p>
                    <a:p>
                      <a:pPr>
                        <a:defRPr>
                          <a:solidFill>
                            <a:srgbClr val="000000"/>
                          </a:solidFill>
                          <a:sym typeface="Helvetica"/>
                        </a:defRPr>
                      </a:pPr>
                      <a:r>
                        <a:t>$3,312</a:t>
                      </a:r>
                    </a:p>
                    <a:p>
                      <a:pPr>
                        <a:defRPr>
                          <a:solidFill>
                            <a:srgbClr val="000000"/>
                          </a:solidFill>
                          <a:sym typeface="Helvetica"/>
                        </a:defRPr>
                      </a:pPr>
                      <a:r>
                        <a:t>_______</a:t>
                      </a:r>
                    </a:p>
                    <a:p>
                      <a:pPr>
                        <a:defRPr b="1">
                          <a:solidFill>
                            <a:srgbClr val="000000"/>
                          </a:solidFill>
                          <a:sym typeface="Helvetica"/>
                        </a:defRPr>
                      </a:pPr>
                    </a:p>
                  </a:txBody>
                  <a:tcPr marL="0" marR="0" marT="0" marB="0" anchor="t" anchorCtr="0" horzOverflow="overflow">
                    <a:lnL w="0">
                      <a:miter lim="400000"/>
                    </a:lnL>
                    <a:lnR w="0">
                      <a:miter lim="400000"/>
                    </a:lnR>
                    <a:lnT w="0">
                      <a:miter lim="400000"/>
                    </a:lnT>
                    <a:lnB w="0">
                      <a:miter lim="400000"/>
                    </a:lnB>
                    <a:noFill/>
                  </a:tcPr>
                </a:tc>
                <a:tc>
                  <a:txBody>
                    <a:bodyPr/>
                    <a:lstStyle/>
                    <a:p>
                      <a:pPr>
                        <a:defRPr>
                          <a:solidFill>
                            <a:srgbClr val="000000"/>
                          </a:solidFill>
                          <a:sym typeface="Helvetica"/>
                        </a:defRPr>
                      </a:pPr>
                    </a:p>
                    <a:p>
                      <a:pPr>
                        <a:defRPr>
                          <a:solidFill>
                            <a:srgbClr val="000000"/>
                          </a:solidFill>
                          <a:sym typeface="Helvetica"/>
                        </a:defRPr>
                      </a:pPr>
                      <a:r>
                        <a:t>$1,388</a:t>
                      </a:r>
                    </a:p>
                    <a:p>
                      <a:pPr>
                        <a:defRPr>
                          <a:solidFill>
                            <a:srgbClr val="000000"/>
                          </a:solidFill>
                          <a:sym typeface="Helvetica"/>
                        </a:defRPr>
                      </a:pPr>
                      <a:r>
                        <a:t>$2,010</a:t>
                      </a:r>
                    </a:p>
                    <a:p>
                      <a:pPr>
                        <a:defRPr>
                          <a:solidFill>
                            <a:srgbClr val="000000"/>
                          </a:solidFill>
                          <a:sym typeface="Helvetica"/>
                        </a:defRPr>
                      </a:pPr>
                      <a:r>
                        <a:t>_______</a:t>
                      </a:r>
                    </a:p>
                    <a:p>
                      <a:pPr>
                        <a:defRPr>
                          <a:solidFill>
                            <a:srgbClr val="000000"/>
                          </a:solidFill>
                          <a:sym typeface="Helvetica"/>
                        </a:defRPr>
                      </a:pPr>
                      <a:r>
                        <a:t>$3,428</a:t>
                      </a:r>
                    </a:p>
                    <a:p>
                      <a:pPr>
                        <a:defRPr>
                          <a:solidFill>
                            <a:srgbClr val="000000"/>
                          </a:solidFill>
                          <a:sym typeface="Helvetica"/>
                        </a:defRPr>
                      </a:pPr>
                      <a:r>
                        <a:t>_______</a:t>
                      </a:r>
                    </a:p>
                  </a:txBody>
                  <a:tcPr marL="0" marR="0" marT="0" marB="0" anchor="t" anchorCtr="0" horzOverflow="overflow">
                    <a:lnL w="0">
                      <a:miter lim="400000"/>
                    </a:lnL>
                    <a:lnR w="0">
                      <a:miter lim="400000"/>
                    </a:lnR>
                    <a:lnT w="0">
                      <a:miter lim="400000"/>
                    </a:lnT>
                    <a:lnB w="0">
                      <a:miter lim="400000"/>
                    </a:lnB>
                    <a:noFill/>
                  </a:tcPr>
                </a:tc>
              </a:tr>
              <a:tr h="611919">
                <a:tc>
                  <a:txBody>
                    <a:bodyPr/>
                    <a:lstStyle/>
                    <a:p>
                      <a:pPr algn="l">
                        <a:defRPr sz="1200">
                          <a:solidFill>
                            <a:srgbClr val="000000"/>
                          </a:solidFill>
                          <a:sym typeface="Helvetica"/>
                        </a:defRPr>
                      </a:pPr>
                    </a:p>
                    <a:p>
                      <a:pPr algn="l">
                        <a:defRPr b="0">
                          <a:solidFill>
                            <a:srgbClr val="000000"/>
                          </a:solidFill>
                          <a:sym typeface="Helvetica"/>
                        </a:defRPr>
                      </a:pPr>
                      <a:r>
                        <a:t>Net Assets</a:t>
                      </a:r>
                    </a:p>
                    <a:p>
                      <a:pPr algn="l">
                        <a:defRPr sz="1000">
                          <a:solidFill>
                            <a:srgbClr val="000000"/>
                          </a:solidFill>
                          <a:sym typeface="Helvetica"/>
                        </a:defRPr>
                      </a:pPr>
                    </a:p>
                    <a:p>
                      <a:pPr algn="l">
                        <a:defRPr sz="1000">
                          <a:solidFill>
                            <a:srgbClr val="000000"/>
                          </a:solidFill>
                          <a:sym typeface="Helvetica"/>
                        </a:defRPr>
                      </a:pPr>
                      <a:r>
                        <a:t>Total liabilities and Net assets</a:t>
                      </a:r>
                    </a:p>
                  </a:txBody>
                  <a:tcPr marL="0" marR="0" marT="0" marB="0" anchor="t" anchorCtr="0" horzOverflow="overflow">
                    <a:lnL w="0">
                      <a:miter lim="400000"/>
                    </a:lnL>
                    <a:lnR w="0">
                      <a:miter lim="400000"/>
                    </a:lnR>
                    <a:lnT w="0">
                      <a:miter lim="400000"/>
                    </a:lnT>
                    <a:lnB w="0">
                      <a:miter lim="400000"/>
                    </a:lnB>
                    <a:noFill/>
                  </a:tcPr>
                </a:tc>
                <a:tc>
                  <a:txBody>
                    <a:bodyPr/>
                    <a:lstStyle/>
                    <a:p>
                      <a:pPr>
                        <a:defRPr>
                          <a:solidFill>
                            <a:srgbClr val="000000"/>
                          </a:solidFill>
                          <a:sym typeface="Helvetica"/>
                        </a:defRPr>
                      </a:pPr>
                    </a:p>
                    <a:p>
                      <a:pPr>
                        <a:defRPr>
                          <a:solidFill>
                            <a:srgbClr val="000000"/>
                          </a:solidFill>
                          <a:sym typeface="Helvetica"/>
                        </a:defRPr>
                      </a:pPr>
                      <a:r>
                        <a:t>$12,377</a:t>
                      </a:r>
                    </a:p>
                    <a:p>
                      <a:pPr>
                        <a:defRPr>
                          <a:solidFill>
                            <a:srgbClr val="000000"/>
                          </a:solidFill>
                          <a:sym typeface="Helvetica"/>
                        </a:defRPr>
                      </a:pPr>
                      <a:r>
                        <a:t>_______</a:t>
                      </a:r>
                    </a:p>
                    <a:p>
                      <a:pPr>
                        <a:defRPr>
                          <a:solidFill>
                            <a:srgbClr val="000000"/>
                          </a:solidFill>
                          <a:sym typeface="Helvetica"/>
                        </a:defRPr>
                      </a:pPr>
                      <a:r>
                        <a:t>$15,690</a:t>
                      </a:r>
                    </a:p>
                    <a:p>
                      <a:pPr>
                        <a:lnSpc>
                          <a:spcPct val="30000"/>
                        </a:lnSpc>
                        <a:defRPr>
                          <a:solidFill>
                            <a:srgbClr val="000000"/>
                          </a:solidFill>
                          <a:sym typeface="Helvetica"/>
                        </a:defRPr>
                      </a:pPr>
                      <a:r>
                        <a:t>_______</a:t>
                      </a:r>
                    </a:p>
                    <a:p>
                      <a:pPr>
                        <a:lnSpc>
                          <a:spcPct val="30000"/>
                        </a:lnSpc>
                        <a:defRPr>
                          <a:solidFill>
                            <a:srgbClr val="000000"/>
                          </a:solidFill>
                          <a:sym typeface="Helvetica"/>
                        </a:defRPr>
                      </a:pPr>
                      <a:r>
                        <a:t>_______</a:t>
                      </a:r>
                    </a:p>
                    <a:p>
                      <a:pPr>
                        <a:defRPr b="1">
                          <a:solidFill>
                            <a:srgbClr val="000000"/>
                          </a:solidFill>
                          <a:sym typeface="Helvetica"/>
                        </a:defRPr>
                      </a:pPr>
                    </a:p>
                  </a:txBody>
                  <a:tcPr marL="0" marR="0" marT="0" marB="0" anchor="t" anchorCtr="0" horzOverflow="overflow">
                    <a:lnL w="0">
                      <a:miter lim="400000"/>
                    </a:lnL>
                    <a:lnR w="0">
                      <a:miter lim="400000"/>
                    </a:lnR>
                    <a:lnT w="0">
                      <a:miter lim="400000"/>
                    </a:lnT>
                    <a:lnB w="0">
                      <a:miter lim="400000"/>
                    </a:lnB>
                    <a:noFill/>
                  </a:tcPr>
                </a:tc>
                <a:tc>
                  <a:txBody>
                    <a:bodyPr/>
                    <a:lstStyle/>
                    <a:p>
                      <a:pPr>
                        <a:defRPr>
                          <a:solidFill>
                            <a:srgbClr val="000000"/>
                          </a:solidFill>
                          <a:sym typeface="Helvetica"/>
                        </a:defRPr>
                      </a:pPr>
                    </a:p>
                    <a:p>
                      <a:pPr>
                        <a:defRPr>
                          <a:solidFill>
                            <a:srgbClr val="000000"/>
                          </a:solidFill>
                          <a:sym typeface="Helvetica"/>
                        </a:defRPr>
                      </a:pPr>
                      <a:r>
                        <a:t>$12,928</a:t>
                      </a:r>
                    </a:p>
                    <a:p>
                      <a:pPr>
                        <a:defRPr>
                          <a:solidFill>
                            <a:srgbClr val="000000"/>
                          </a:solidFill>
                          <a:sym typeface="Helvetica"/>
                        </a:defRPr>
                      </a:pPr>
                      <a:r>
                        <a:t>_______</a:t>
                      </a:r>
                    </a:p>
                    <a:p>
                      <a:pPr>
                        <a:defRPr>
                          <a:solidFill>
                            <a:srgbClr val="000000"/>
                          </a:solidFill>
                          <a:sym typeface="Helvetica"/>
                        </a:defRPr>
                      </a:pPr>
                      <a:r>
                        <a:t>$16,356</a:t>
                      </a:r>
                    </a:p>
                    <a:p>
                      <a:pPr>
                        <a:lnSpc>
                          <a:spcPct val="30000"/>
                        </a:lnSpc>
                        <a:defRPr>
                          <a:solidFill>
                            <a:srgbClr val="000000"/>
                          </a:solidFill>
                          <a:sym typeface="Helvetica"/>
                        </a:defRPr>
                      </a:pPr>
                      <a:r>
                        <a:t>_______</a:t>
                      </a:r>
                    </a:p>
                    <a:p>
                      <a:pPr>
                        <a:lnSpc>
                          <a:spcPct val="30000"/>
                        </a:lnSpc>
                        <a:defRPr>
                          <a:solidFill>
                            <a:srgbClr val="000000"/>
                          </a:solidFill>
                          <a:sym typeface="Helvetica"/>
                        </a:defRPr>
                      </a:pPr>
                      <a:r>
                        <a:t>_______</a:t>
                      </a:r>
                    </a:p>
                    <a:p>
                      <a:pPr>
                        <a:defRPr b="1">
                          <a:solidFill>
                            <a:srgbClr val="000000"/>
                          </a:solidFill>
                          <a:sym typeface="Helvetica"/>
                        </a:defRPr>
                      </a:pPr>
                    </a:p>
                  </a:txBody>
                  <a:tcPr marL="0" marR="0" marT="0" marB="0" anchor="t" anchorCtr="0" horzOverflow="overflow">
                    <a:lnL w="0">
                      <a:miter lim="400000"/>
                    </a:lnL>
                    <a:lnR w="0">
                      <a:miter lim="400000"/>
                    </a:lnR>
                    <a:lnT w="0">
                      <a:miter lim="400000"/>
                    </a:lnT>
                    <a:lnB w="0">
                      <a:miter lim="400000"/>
                    </a:lnB>
                    <a:noFill/>
                  </a:tcPr>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3" name="Google Shape;322;p28"/>
          <p:cNvSpPr txBox="1"/>
          <p:nvPr>
            <p:ph type="title"/>
          </p:nvPr>
        </p:nvSpPr>
        <p:spPr>
          <a:xfrm>
            <a:off x="1297487" y="256503"/>
            <a:ext cx="7030503" cy="1095470"/>
          </a:xfrm>
          <a:prstGeom prst="rect">
            <a:avLst/>
          </a:prstGeom>
        </p:spPr>
        <p:txBody>
          <a:bodyPr/>
          <a:lstStyle/>
          <a:p>
            <a:pPr algn="ctr" defTabSz="749808">
              <a:defRPr b="0" sz="2200">
                <a:latin typeface="Avenir Next Medium"/>
                <a:ea typeface="Avenir Next Medium"/>
                <a:cs typeface="Avenir Next Medium"/>
                <a:sym typeface="Avenir Next Medium"/>
              </a:defRPr>
            </a:pPr>
            <a:r>
              <a:t>2023 Audit Highlights</a:t>
            </a:r>
            <a:br/>
            <a:r>
              <a:rPr sz="1400"/>
              <a:t>(Church and Nursery School)</a:t>
            </a:r>
            <a:br>
              <a:rPr sz="1400"/>
            </a:br>
            <a:r>
              <a:rPr sz="1400"/>
              <a:t>(in $000s)</a:t>
            </a:r>
          </a:p>
        </p:txBody>
      </p:sp>
      <p:graphicFrame>
        <p:nvGraphicFramePr>
          <p:cNvPr id="284" name="Table 1"/>
          <p:cNvGraphicFramePr/>
          <p:nvPr/>
        </p:nvGraphicFramePr>
        <p:xfrm>
          <a:off x="2451516" y="1591657"/>
          <a:ext cx="5604731" cy="1960186"/>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2704765"/>
                <a:gridCol w="654472"/>
                <a:gridCol w="1011560"/>
              </a:tblGrid>
              <a:tr h="159718">
                <a:tc>
                  <a:txBody>
                    <a:bodyPr/>
                    <a:lstStyle/>
                    <a:p>
                      <a:pPr>
                        <a:defRPr>
                          <a:solidFill>
                            <a:srgbClr val="000000"/>
                          </a:solidFill>
                          <a:sym typeface="Helvetica"/>
                        </a:defRPr>
                      </a:pPr>
                    </a:p>
                  </a:txBody>
                  <a:tcPr marL="0" marR="0" marT="0" marB="0" anchor="t" anchorCtr="0" horzOverflow="overflow">
                    <a:lnL w="0">
                      <a:miter lim="400000"/>
                    </a:lnL>
                    <a:lnR w="0">
                      <a:miter lim="400000"/>
                    </a:lnR>
                    <a:lnT w="0">
                      <a:miter lim="400000"/>
                    </a:lnT>
                    <a:lnB w="0">
                      <a:miter lim="400000"/>
                    </a:lnB>
                    <a:noFill/>
                  </a:tcPr>
                </a:tc>
                <a:tc>
                  <a:txBody>
                    <a:bodyPr/>
                    <a:lstStyle/>
                    <a:p>
                      <a:pPr>
                        <a:defRPr b="0" sz="1800">
                          <a:solidFill>
                            <a:srgbClr val="000000"/>
                          </a:solidFill>
                        </a:defRPr>
                      </a:pPr>
                      <a:r>
                        <a:rPr b="1" sz="900">
                          <a:solidFill>
                            <a:schemeClr val="accent2">
                              <a:satOff val="-41983"/>
                              <a:lumOff val="-13372"/>
                            </a:schemeClr>
                          </a:solidFill>
                          <a:sym typeface="Helvetica"/>
                        </a:rPr>
                        <a:t>2022</a:t>
                      </a:r>
                    </a:p>
                  </a:txBody>
                  <a:tcPr marL="0" marR="0" marT="0" marB="0" anchor="t" anchorCtr="0" horzOverflow="overflow">
                    <a:lnL w="0">
                      <a:miter lim="400000"/>
                    </a:lnL>
                    <a:lnR w="0">
                      <a:miter lim="400000"/>
                    </a:lnR>
                    <a:lnT w="0">
                      <a:miter lim="400000"/>
                    </a:lnT>
                    <a:lnB w="0">
                      <a:miter lim="400000"/>
                    </a:lnB>
                    <a:noFill/>
                  </a:tcPr>
                </a:tc>
                <a:tc>
                  <a:txBody>
                    <a:bodyPr/>
                    <a:lstStyle/>
                    <a:p>
                      <a:pPr>
                        <a:defRPr b="0" sz="1800">
                          <a:solidFill>
                            <a:srgbClr val="000000"/>
                          </a:solidFill>
                        </a:defRPr>
                      </a:pPr>
                      <a:r>
                        <a:rPr b="1" sz="900">
                          <a:solidFill>
                            <a:schemeClr val="accent2">
                              <a:satOff val="-41983"/>
                              <a:lumOff val="-13372"/>
                            </a:schemeClr>
                          </a:solidFill>
                          <a:sym typeface="Helvetica"/>
                        </a:rPr>
                        <a:t>2023</a:t>
                      </a:r>
                    </a:p>
                  </a:txBody>
                  <a:tcPr marL="0" marR="0" marT="0" marB="0" anchor="t" anchorCtr="0" horzOverflow="overflow">
                    <a:lnL w="0">
                      <a:miter lim="400000"/>
                    </a:lnL>
                    <a:lnR w="0">
                      <a:miter lim="400000"/>
                    </a:lnR>
                    <a:lnT w="0">
                      <a:miter lim="400000"/>
                    </a:lnT>
                    <a:lnB w="0">
                      <a:miter lim="400000"/>
                    </a:lnB>
                    <a:noFill/>
                  </a:tcPr>
                </a:tc>
              </a:tr>
              <a:tr h="842153">
                <a:tc>
                  <a:txBody>
                    <a:bodyPr/>
                    <a:lstStyle/>
                    <a:p>
                      <a:pPr algn="l">
                        <a:defRPr sz="1200">
                          <a:solidFill>
                            <a:srgbClr val="000000"/>
                          </a:solidFill>
                          <a:sym typeface="Helvetica"/>
                        </a:defRPr>
                      </a:pPr>
                      <a:r>
                        <a:t>Revenue</a:t>
                      </a:r>
                    </a:p>
                    <a:p>
                      <a:pPr algn="l">
                        <a:defRPr b="0">
                          <a:solidFill>
                            <a:srgbClr val="000000"/>
                          </a:solidFill>
                          <a:sym typeface="Helvetica"/>
                        </a:defRPr>
                      </a:pPr>
                      <a:r>
                        <a:t>Contributions</a:t>
                      </a:r>
                    </a:p>
                    <a:p>
                      <a:pPr algn="l">
                        <a:defRPr b="0">
                          <a:solidFill>
                            <a:srgbClr val="000000"/>
                          </a:solidFill>
                          <a:sym typeface="Helvetica"/>
                        </a:defRPr>
                      </a:pPr>
                      <a:r>
                        <a:t>Tuition and fees, net</a:t>
                      </a:r>
                    </a:p>
                    <a:p>
                      <a:pPr algn="l">
                        <a:defRPr>
                          <a:solidFill>
                            <a:srgbClr val="000000"/>
                          </a:solidFill>
                          <a:sym typeface="Helvetica"/>
                        </a:defRPr>
                      </a:pPr>
                    </a:p>
                  </a:txBody>
                  <a:tcPr marL="0" marR="0" marT="0" marB="0" anchor="t" anchorCtr="0" horzOverflow="overflow">
                    <a:lnL w="0">
                      <a:miter lim="400000"/>
                    </a:lnL>
                    <a:lnR w="0">
                      <a:miter lim="400000"/>
                    </a:lnR>
                    <a:lnT w="0">
                      <a:miter lim="400000"/>
                    </a:lnT>
                    <a:lnB w="0">
                      <a:miter lim="400000"/>
                    </a:lnB>
                    <a:noFill/>
                  </a:tcPr>
                </a:tc>
                <a:tc>
                  <a:txBody>
                    <a:bodyPr/>
                    <a:lstStyle/>
                    <a:p>
                      <a:pPr>
                        <a:defRPr sz="1800">
                          <a:solidFill>
                            <a:srgbClr val="000000"/>
                          </a:solidFill>
                        </a:defRPr>
                      </a:pPr>
                      <a:r>
                        <a:rPr sz="900">
                          <a:sym typeface="Helvetica"/>
                        </a:rPr>
                        <a:t>
$3,256
$2,454
</a:t>
                      </a:r>
                    </a:p>
                  </a:txBody>
                  <a:tcPr marL="0" marR="0" marT="0" marB="0" anchor="t" anchorCtr="0" horzOverflow="overflow">
                    <a:lnL w="0">
                      <a:miter lim="400000"/>
                    </a:lnL>
                    <a:lnR w="0">
                      <a:miter lim="400000"/>
                    </a:lnR>
                    <a:lnT w="0">
                      <a:miter lim="400000"/>
                    </a:lnT>
                    <a:lnB w="0">
                      <a:miter lim="400000"/>
                    </a:lnB>
                    <a:noFill/>
                  </a:tcPr>
                </a:tc>
                <a:tc>
                  <a:txBody>
                    <a:bodyPr/>
                    <a:lstStyle/>
                    <a:p>
                      <a:pPr>
                        <a:defRPr sz="1800">
                          <a:solidFill>
                            <a:srgbClr val="000000"/>
                          </a:solidFill>
                        </a:defRPr>
                      </a:pPr>
                      <a:r>
                        <a:rPr sz="900">
                          <a:sym typeface="Helvetica"/>
                        </a:rPr>
                        <a:t>
$4,012*
$2,157
</a:t>
                      </a:r>
                    </a:p>
                  </a:txBody>
                  <a:tcPr marL="0" marR="0" marT="0" marB="0" anchor="t" anchorCtr="0" horzOverflow="overflow">
                    <a:lnL w="0">
                      <a:miter lim="400000"/>
                    </a:lnL>
                    <a:lnR w="0">
                      <a:miter lim="400000"/>
                    </a:lnR>
                    <a:lnT w="0">
                      <a:miter lim="400000"/>
                    </a:lnT>
                    <a:lnB w="0">
                      <a:miter lim="400000"/>
                    </a:lnB>
                    <a:noFill/>
                  </a:tcPr>
                </a:tc>
              </a:tr>
              <a:tr h="958312">
                <a:tc>
                  <a:txBody>
                    <a:bodyPr/>
                    <a:lstStyle/>
                    <a:p>
                      <a:pPr algn="l">
                        <a:defRPr b="0">
                          <a:solidFill>
                            <a:srgbClr val="000000"/>
                          </a:solidFill>
                          <a:sym typeface="Helvetica"/>
                        </a:defRPr>
                      </a:pPr>
                      <a:r>
                        <a:t>Program and event income</a:t>
                      </a:r>
                    </a:p>
                    <a:p>
                      <a:pPr algn="l">
                        <a:defRPr b="0">
                          <a:solidFill>
                            <a:srgbClr val="000000"/>
                          </a:solidFill>
                          <a:sym typeface="Helvetica"/>
                        </a:defRPr>
                      </a:pPr>
                      <a:r>
                        <a:t>Investment income, net</a:t>
                      </a:r>
                    </a:p>
                    <a:p>
                      <a:pPr algn="l">
                        <a:defRPr b="0">
                          <a:solidFill>
                            <a:srgbClr val="000000"/>
                          </a:solidFill>
                          <a:sym typeface="Helvetica"/>
                        </a:defRPr>
                      </a:pPr>
                      <a:r>
                        <a:t>Other income</a:t>
                      </a:r>
                    </a:p>
                    <a:p>
                      <a:pPr algn="l">
                        <a:defRPr b="0">
                          <a:solidFill>
                            <a:srgbClr val="000000"/>
                          </a:solidFill>
                          <a:sym typeface="Helvetica"/>
                        </a:defRPr>
                      </a:pPr>
                    </a:p>
                    <a:p>
                      <a:pPr algn="l">
                        <a:defRPr>
                          <a:solidFill>
                            <a:srgbClr val="000000"/>
                          </a:solidFill>
                          <a:sym typeface="Helvetica"/>
                        </a:defRPr>
                      </a:pPr>
                    </a:p>
                    <a:p>
                      <a:pPr algn="l">
                        <a:defRPr>
                          <a:solidFill>
                            <a:srgbClr val="000000"/>
                          </a:solidFill>
                          <a:sym typeface="Helvetica"/>
                        </a:defRPr>
                      </a:pPr>
                      <a:r>
                        <a:t>Total Revenue</a:t>
                      </a:r>
                    </a:p>
                  </a:txBody>
                  <a:tcPr marL="0" marR="0" marT="0" marB="0" anchor="t" anchorCtr="0" horzOverflow="overflow">
                    <a:lnL w="0">
                      <a:miter lim="400000"/>
                    </a:lnL>
                    <a:lnR w="0">
                      <a:miter lim="400000"/>
                    </a:lnR>
                    <a:lnT w="0">
                      <a:miter lim="400000"/>
                    </a:lnT>
                    <a:lnB w="0">
                      <a:miter lim="400000"/>
                    </a:lnB>
                    <a:noFill/>
                  </a:tcPr>
                </a:tc>
                <a:tc>
                  <a:txBody>
                    <a:bodyPr/>
                    <a:lstStyle/>
                    <a:p>
                      <a:pPr>
                        <a:defRPr sz="1800">
                          <a:solidFill>
                            <a:srgbClr val="000000"/>
                          </a:solidFill>
                        </a:defRPr>
                      </a:pPr>
                      <a:r>
                        <a:rPr sz="900">
                          <a:sym typeface="Helvetica"/>
                        </a:rPr>
                        <a:t>$142
(312)
0
_______
$5,539
</a:t>
                      </a:r>
                    </a:p>
                  </a:txBody>
                  <a:tcPr marL="0" marR="0" marT="0" marB="0" anchor="t" anchorCtr="0" horzOverflow="overflow">
                    <a:lnL w="0">
                      <a:miter lim="400000"/>
                    </a:lnL>
                    <a:lnR w="0">
                      <a:miter lim="400000"/>
                    </a:lnR>
                    <a:lnT w="0">
                      <a:miter lim="400000"/>
                    </a:lnT>
                    <a:lnB w="0">
                      <a:miter lim="400000"/>
                    </a:lnB>
                    <a:noFill/>
                  </a:tcPr>
                </a:tc>
                <a:tc>
                  <a:txBody>
                    <a:bodyPr/>
                    <a:lstStyle/>
                    <a:p>
                      <a:pPr>
                        <a:defRPr sz="1800">
                          <a:solidFill>
                            <a:srgbClr val="000000"/>
                          </a:solidFill>
                        </a:defRPr>
                      </a:pPr>
                      <a:r>
                        <a:rPr sz="900">
                          <a:sym typeface="Helvetica"/>
                        </a:rPr>
                        <a:t>$151
$181
6
_______
$6,507</a:t>
                      </a:r>
                    </a:p>
                  </a:txBody>
                  <a:tcPr marL="0" marR="0" marT="0" marB="0" anchor="t" anchorCtr="0" horzOverflow="overflow">
                    <a:lnL w="0">
                      <a:miter lim="400000"/>
                    </a:lnL>
                    <a:lnR w="0">
                      <a:miter lim="400000"/>
                    </a:lnR>
                    <a:lnT w="0">
                      <a:miter lim="400000"/>
                    </a:lnT>
                    <a:lnB w="0">
                      <a:miter lim="400000"/>
                    </a:lnB>
                    <a:noFill/>
                  </a:tcPr>
                </a:tc>
              </a:tr>
            </a:tbl>
          </a:graphicData>
        </a:graphic>
      </p:graphicFrame>
      <p:sp>
        <p:nvSpPr>
          <p:cNvPr id="285" name="Google Shape;322;p28"/>
          <p:cNvSpPr txBox="1"/>
          <p:nvPr/>
        </p:nvSpPr>
        <p:spPr>
          <a:xfrm>
            <a:off x="1056749" y="3381249"/>
            <a:ext cx="7030502" cy="1095470"/>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normAutofit fontScale="100000" lnSpcReduction="0"/>
          </a:bodyPr>
          <a:lstStyle/>
          <a:p>
            <a:pPr algn="ctr" defTabSz="749808">
              <a:defRPr sz="2200">
                <a:solidFill>
                  <a:srgbClr val="424242"/>
                </a:solidFill>
                <a:latin typeface="Avenir Next Medium"/>
                <a:ea typeface="Avenir Next Medium"/>
                <a:cs typeface="Avenir Next Medium"/>
                <a:sym typeface="Avenir Next Medium"/>
              </a:defRPr>
            </a:pPr>
            <a:br>
              <a:rPr sz="1400"/>
            </a:br>
            <a:r>
              <a:rPr i="1" sz="1100">
                <a:latin typeface="Avenir Next Regular"/>
                <a:ea typeface="Avenir Next Regular"/>
                <a:cs typeface="Avenir Next Regular"/>
                <a:sym typeface="Avenir Next Regular"/>
              </a:rPr>
              <a:t>* Includes $872 Leap of Faith strategic fundraising campaign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Google Shape;322;p28"/>
          <p:cNvSpPr txBox="1"/>
          <p:nvPr>
            <p:ph type="title"/>
          </p:nvPr>
        </p:nvSpPr>
        <p:spPr>
          <a:xfrm>
            <a:off x="1297487" y="256503"/>
            <a:ext cx="7030503" cy="1095470"/>
          </a:xfrm>
          <a:prstGeom prst="rect">
            <a:avLst/>
          </a:prstGeom>
        </p:spPr>
        <p:txBody>
          <a:bodyPr/>
          <a:lstStyle/>
          <a:p>
            <a:pPr algn="ctr" defTabSz="749808">
              <a:defRPr b="0" sz="2200">
                <a:latin typeface="Avenir Next Medium"/>
                <a:ea typeface="Avenir Next Medium"/>
                <a:cs typeface="Avenir Next Medium"/>
                <a:sym typeface="Avenir Next Medium"/>
              </a:defRPr>
            </a:pPr>
            <a:r>
              <a:t>2023 Audit Highlights</a:t>
            </a:r>
            <a:br/>
            <a:r>
              <a:rPr sz="1400"/>
              <a:t>(Church and Nursery School)</a:t>
            </a:r>
            <a:br>
              <a:rPr sz="1400"/>
            </a:br>
            <a:r>
              <a:rPr sz="1400"/>
              <a:t>(in $000s)</a:t>
            </a:r>
          </a:p>
        </p:txBody>
      </p:sp>
      <p:graphicFrame>
        <p:nvGraphicFramePr>
          <p:cNvPr id="290" name="Table 1"/>
          <p:cNvGraphicFramePr/>
          <p:nvPr/>
        </p:nvGraphicFramePr>
        <p:xfrm>
          <a:off x="2445205" y="1591657"/>
          <a:ext cx="5604731" cy="1960186"/>
        </p:xfrm>
        <a:graphic xmlns:a="http://schemas.openxmlformats.org/drawingml/2006/main">
          <a:graphicData uri="http://schemas.openxmlformats.org/drawingml/2006/table">
            <a:tbl>
              <a:tblPr firstCol="1" firstRow="1" lastCol="0" lastRow="0" bandCol="0" bandRow="1" rtl="0">
                <a:tableStyleId>{4C3C2611-4C71-4FC5-86AE-919BDF0F9419}</a:tableStyleId>
              </a:tblPr>
              <a:tblGrid>
                <a:gridCol w="2704765"/>
                <a:gridCol w="654472"/>
                <a:gridCol w="1011560"/>
              </a:tblGrid>
              <a:tr h="159718">
                <a:tc>
                  <a:txBody>
                    <a:bodyPr/>
                    <a:lstStyle/>
                    <a:p>
                      <a:pPr>
                        <a:defRPr>
                          <a:solidFill>
                            <a:srgbClr val="000000"/>
                          </a:solidFill>
                          <a:sym typeface="Helvetica"/>
                        </a:defRPr>
                      </a:pPr>
                    </a:p>
                  </a:txBody>
                  <a:tcPr marL="0" marR="0" marT="0" marB="0" anchor="t" anchorCtr="0" horzOverflow="overflow">
                    <a:lnL w="0">
                      <a:miter lim="400000"/>
                    </a:lnL>
                    <a:lnR w="0">
                      <a:miter lim="400000"/>
                    </a:lnR>
                    <a:lnT w="0">
                      <a:miter lim="400000"/>
                    </a:lnT>
                    <a:lnB w="0">
                      <a:miter lim="400000"/>
                    </a:lnB>
                    <a:noFill/>
                  </a:tcPr>
                </a:tc>
                <a:tc>
                  <a:txBody>
                    <a:bodyPr/>
                    <a:lstStyle/>
                    <a:p>
                      <a:pPr>
                        <a:defRPr b="0" sz="1800">
                          <a:solidFill>
                            <a:srgbClr val="000000"/>
                          </a:solidFill>
                        </a:defRPr>
                      </a:pPr>
                      <a:r>
                        <a:rPr b="1" sz="900">
                          <a:solidFill>
                            <a:schemeClr val="accent2">
                              <a:satOff val="-41983"/>
                              <a:lumOff val="-13372"/>
                            </a:schemeClr>
                          </a:solidFill>
                          <a:sym typeface="Helvetica"/>
                        </a:rPr>
                        <a:t>2022</a:t>
                      </a:r>
                    </a:p>
                  </a:txBody>
                  <a:tcPr marL="0" marR="0" marT="0" marB="0" anchor="t" anchorCtr="0" horzOverflow="overflow">
                    <a:lnL w="0">
                      <a:miter lim="400000"/>
                    </a:lnL>
                    <a:lnR w="0">
                      <a:miter lim="400000"/>
                    </a:lnR>
                    <a:lnT w="0">
                      <a:miter lim="400000"/>
                    </a:lnT>
                    <a:lnB w="0">
                      <a:miter lim="400000"/>
                    </a:lnB>
                    <a:noFill/>
                  </a:tcPr>
                </a:tc>
                <a:tc>
                  <a:txBody>
                    <a:bodyPr/>
                    <a:lstStyle/>
                    <a:p>
                      <a:pPr>
                        <a:defRPr b="0" sz="1800">
                          <a:solidFill>
                            <a:srgbClr val="000000"/>
                          </a:solidFill>
                        </a:defRPr>
                      </a:pPr>
                      <a:r>
                        <a:rPr b="1" sz="900">
                          <a:solidFill>
                            <a:schemeClr val="accent2">
                              <a:satOff val="-41983"/>
                              <a:lumOff val="-13372"/>
                            </a:schemeClr>
                          </a:solidFill>
                          <a:sym typeface="Helvetica"/>
                        </a:rPr>
                        <a:t>2023</a:t>
                      </a:r>
                    </a:p>
                  </a:txBody>
                  <a:tcPr marL="0" marR="0" marT="0" marB="0" anchor="t" anchorCtr="0" horzOverflow="overflow">
                    <a:lnL w="0">
                      <a:miter lim="400000"/>
                    </a:lnL>
                    <a:lnR w="0">
                      <a:miter lim="400000"/>
                    </a:lnR>
                    <a:lnT w="0">
                      <a:miter lim="400000"/>
                    </a:lnT>
                    <a:lnB w="0">
                      <a:miter lim="400000"/>
                    </a:lnB>
                    <a:noFill/>
                  </a:tcPr>
                </a:tc>
              </a:tr>
              <a:tr h="977900">
                <a:tc>
                  <a:txBody>
                    <a:bodyPr/>
                    <a:lstStyle/>
                    <a:p>
                      <a:pPr algn="l">
                        <a:defRPr sz="1200">
                          <a:solidFill>
                            <a:srgbClr val="000000"/>
                          </a:solidFill>
                          <a:sym typeface="Helvetica"/>
                        </a:defRPr>
                      </a:pPr>
                      <a:r>
                        <a:t>Expenses</a:t>
                      </a:r>
                    </a:p>
                    <a:p>
                      <a:pPr algn="l">
                        <a:defRPr b="0">
                          <a:solidFill>
                            <a:srgbClr val="000000"/>
                          </a:solidFill>
                          <a:sym typeface="Helvetica"/>
                        </a:defRPr>
                      </a:pPr>
                      <a:r>
                        <a:t>Program services</a:t>
                      </a:r>
                    </a:p>
                    <a:p>
                      <a:pPr algn="l">
                        <a:defRPr b="0">
                          <a:solidFill>
                            <a:srgbClr val="000000"/>
                          </a:solidFill>
                          <a:sym typeface="Helvetica"/>
                        </a:defRPr>
                      </a:pPr>
                      <a:r>
                        <a:t>  Church</a:t>
                      </a:r>
                    </a:p>
                    <a:p>
                      <a:pPr algn="l">
                        <a:defRPr b="0">
                          <a:solidFill>
                            <a:srgbClr val="000000"/>
                          </a:solidFill>
                          <a:sym typeface="Helvetica"/>
                        </a:defRPr>
                      </a:pPr>
                      <a:r>
                        <a:t>  Nursery School</a:t>
                      </a:r>
                    </a:p>
                    <a:p>
                      <a:pPr algn="l">
                        <a:defRPr b="0">
                          <a:solidFill>
                            <a:srgbClr val="000000"/>
                          </a:solidFill>
                          <a:sym typeface="Helvetica"/>
                        </a:defRPr>
                      </a:pPr>
                    </a:p>
                    <a:p>
                      <a:pPr algn="l">
                        <a:defRPr b="0">
                          <a:solidFill>
                            <a:srgbClr val="000000"/>
                          </a:solidFill>
                          <a:sym typeface="Helvetica"/>
                        </a:defRPr>
                      </a:pPr>
                      <a:r>
                        <a:t>Total Program Services</a:t>
                      </a:r>
                    </a:p>
                  </a:txBody>
                  <a:tcPr marL="0" marR="0" marT="0" marB="0" anchor="t" anchorCtr="0" horzOverflow="overflow">
                    <a:lnL w="0">
                      <a:miter lim="400000"/>
                    </a:lnL>
                    <a:lnR w="0">
                      <a:miter lim="400000"/>
                    </a:lnR>
                    <a:lnT w="0">
                      <a:miter lim="400000"/>
                    </a:lnT>
                    <a:lnB w="0">
                      <a:miter lim="400000"/>
                    </a:lnB>
                    <a:noFill/>
                  </a:tcPr>
                </a:tc>
                <a:tc>
                  <a:txBody>
                    <a:bodyPr/>
                    <a:lstStyle/>
                    <a:p>
                      <a:pPr>
                        <a:defRPr sz="1800">
                          <a:solidFill>
                            <a:srgbClr val="000000"/>
                          </a:solidFill>
                        </a:defRPr>
                      </a:pPr>
                      <a:r>
                        <a:rPr sz="900">
                          <a:sym typeface="Helvetica"/>
                        </a:rPr>
                        <a:t>
$3,023
$1,944
_______
$4,966
</a:t>
                      </a:r>
                    </a:p>
                  </a:txBody>
                  <a:tcPr marL="0" marR="0" marT="0" marB="0" anchor="t" anchorCtr="0" horzOverflow="overflow">
                    <a:lnL w="0">
                      <a:miter lim="400000"/>
                    </a:lnL>
                    <a:lnR w="0">
                      <a:miter lim="400000"/>
                    </a:lnR>
                    <a:lnT w="0">
                      <a:miter lim="400000"/>
                    </a:lnT>
                    <a:lnB w="0">
                      <a:miter lim="400000"/>
                    </a:lnB>
                    <a:noFill/>
                  </a:tcPr>
                </a:tc>
                <a:tc>
                  <a:txBody>
                    <a:bodyPr/>
                    <a:lstStyle/>
                    <a:p>
                      <a:pPr>
                        <a:defRPr sz="1800">
                          <a:solidFill>
                            <a:srgbClr val="000000"/>
                          </a:solidFill>
                        </a:defRPr>
                      </a:pPr>
                      <a:r>
                        <a:rPr sz="900">
                          <a:sym typeface="Helvetica"/>
                        </a:rPr>
                        <a:t>
$3,199
$1,971
_______
$5,170
</a:t>
                      </a:r>
                    </a:p>
                  </a:txBody>
                  <a:tcPr marL="0" marR="0" marT="0" marB="0" anchor="t" anchorCtr="0" horzOverflow="overflow">
                    <a:lnL w="0">
                      <a:miter lim="400000"/>
                    </a:lnL>
                    <a:lnR w="0">
                      <a:miter lim="400000"/>
                    </a:lnR>
                    <a:lnT w="0">
                      <a:miter lim="400000"/>
                    </a:lnT>
                    <a:lnB w="0">
                      <a:miter lim="400000"/>
                    </a:lnB>
                    <a:noFill/>
                  </a:tcPr>
                </a:tc>
              </a:tr>
              <a:tr h="958312">
                <a:tc>
                  <a:txBody>
                    <a:bodyPr/>
                    <a:lstStyle/>
                    <a:p>
                      <a:pPr algn="l">
                        <a:defRPr b="0">
                          <a:solidFill>
                            <a:srgbClr val="000000"/>
                          </a:solidFill>
                          <a:sym typeface="Helvetica"/>
                        </a:defRPr>
                      </a:pPr>
                      <a:r>
                        <a:t>Management and general</a:t>
                      </a:r>
                    </a:p>
                    <a:p>
                      <a:pPr algn="l">
                        <a:defRPr b="0">
                          <a:solidFill>
                            <a:srgbClr val="000000"/>
                          </a:solidFill>
                          <a:sym typeface="Helvetica"/>
                        </a:defRPr>
                      </a:pPr>
                      <a:r>
                        <a:t>Fundraising</a:t>
                      </a:r>
                    </a:p>
                    <a:p>
                      <a:pPr algn="l">
                        <a:defRPr sz="1100">
                          <a:solidFill>
                            <a:srgbClr val="000000"/>
                          </a:solidFill>
                          <a:sym typeface="Helvetica"/>
                        </a:defRPr>
                      </a:pPr>
                    </a:p>
                    <a:p>
                      <a:pPr algn="l">
                        <a:defRPr sz="1100">
                          <a:solidFill>
                            <a:srgbClr val="000000"/>
                          </a:solidFill>
                          <a:sym typeface="Helvetica"/>
                        </a:defRPr>
                      </a:pPr>
                      <a:r>
                        <a:t>Total Expenses</a:t>
                      </a:r>
                    </a:p>
                    <a:p>
                      <a:pPr algn="l">
                        <a:defRPr b="0">
                          <a:solidFill>
                            <a:srgbClr val="000000"/>
                          </a:solidFill>
                          <a:sym typeface="Helvetica"/>
                        </a:defRPr>
                      </a:pPr>
                    </a:p>
                    <a:p>
                      <a:pPr algn="l">
                        <a:defRPr b="0">
                          <a:solidFill>
                            <a:srgbClr val="000000"/>
                          </a:solidFill>
                          <a:sym typeface="Helvetica"/>
                        </a:defRPr>
                      </a:pPr>
                    </a:p>
                    <a:p>
                      <a:pPr algn="l">
                        <a:defRPr>
                          <a:solidFill>
                            <a:srgbClr val="000000"/>
                          </a:solidFill>
                          <a:sym typeface="Helvetica"/>
                        </a:defRPr>
                      </a:pPr>
                      <a:r>
                        <a:t>Net assets released from restriction</a:t>
                      </a:r>
                    </a:p>
                  </a:txBody>
                  <a:tcPr marL="0" marR="0" marT="0" marB="0" anchor="t" anchorCtr="0" horzOverflow="overflow">
                    <a:lnL w="0">
                      <a:miter lim="400000"/>
                    </a:lnL>
                    <a:lnR w="0">
                      <a:miter lim="400000"/>
                    </a:lnR>
                    <a:lnT w="0">
                      <a:miter lim="400000"/>
                    </a:lnT>
                    <a:lnB w="0">
                      <a:miter lim="400000"/>
                    </a:lnB>
                    <a:noFill/>
                  </a:tcPr>
                </a:tc>
                <a:tc>
                  <a:txBody>
                    <a:bodyPr/>
                    <a:lstStyle/>
                    <a:p>
                      <a:pPr>
                        <a:defRPr>
                          <a:solidFill>
                            <a:srgbClr val="000000"/>
                          </a:solidFill>
                          <a:sym typeface="Helvetica"/>
                        </a:defRPr>
                      </a:pPr>
                      <a:r>
                        <a:t>$350</a:t>
                      </a:r>
                    </a:p>
                    <a:p>
                      <a:pPr>
                        <a:defRPr>
                          <a:solidFill>
                            <a:srgbClr val="000000"/>
                          </a:solidFill>
                          <a:sym typeface="Helvetica"/>
                        </a:defRPr>
                      </a:pPr>
                      <a:r>
                        <a:t>$138</a:t>
                      </a:r>
                    </a:p>
                    <a:p>
                      <a:pPr>
                        <a:defRPr>
                          <a:solidFill>
                            <a:srgbClr val="000000"/>
                          </a:solidFill>
                          <a:sym typeface="Helvetica"/>
                        </a:defRPr>
                      </a:pPr>
                      <a:r>
                        <a:t>_______</a:t>
                      </a:r>
                    </a:p>
                    <a:p>
                      <a:pPr>
                        <a:defRPr b="1">
                          <a:solidFill>
                            <a:srgbClr val="000000"/>
                          </a:solidFill>
                          <a:sym typeface="Helvetica"/>
                        </a:defRPr>
                      </a:pPr>
                      <a:r>
                        <a:t>$5,455</a:t>
                      </a:r>
                    </a:p>
                    <a:p>
                      <a:pPr>
                        <a:defRPr>
                          <a:solidFill>
                            <a:srgbClr val="000000"/>
                          </a:solidFill>
                          <a:sym typeface="Helvetica"/>
                        </a:defRPr>
                      </a:pPr>
                    </a:p>
                    <a:p>
                      <a:pPr>
                        <a:defRPr>
                          <a:solidFill>
                            <a:srgbClr val="000000"/>
                          </a:solidFill>
                          <a:sym typeface="Helvetica"/>
                        </a:defRPr>
                      </a:pPr>
                    </a:p>
                    <a:p>
                      <a:pPr>
                        <a:defRPr>
                          <a:solidFill>
                            <a:srgbClr val="000000"/>
                          </a:solidFill>
                          <a:sym typeface="Helvetica"/>
                        </a:defRPr>
                      </a:pPr>
                      <a:r>
                        <a:t>$2,173*</a:t>
                      </a:r>
                    </a:p>
                  </a:txBody>
                  <a:tcPr marL="0" marR="0" marT="0" marB="0" anchor="t" anchorCtr="0" horzOverflow="overflow">
                    <a:lnL w="0">
                      <a:miter lim="400000"/>
                    </a:lnL>
                    <a:lnR w="0">
                      <a:miter lim="400000"/>
                    </a:lnR>
                    <a:lnT w="0">
                      <a:miter lim="400000"/>
                    </a:lnT>
                    <a:lnB w="0">
                      <a:miter lim="400000"/>
                    </a:lnB>
                    <a:noFill/>
                  </a:tcPr>
                </a:tc>
                <a:tc>
                  <a:txBody>
                    <a:bodyPr/>
                    <a:lstStyle/>
                    <a:p>
                      <a:pPr>
                        <a:defRPr>
                          <a:solidFill>
                            <a:srgbClr val="000000"/>
                          </a:solidFill>
                          <a:sym typeface="Helvetica"/>
                        </a:defRPr>
                      </a:pPr>
                      <a:r>
                        <a:t>$628</a:t>
                      </a:r>
                    </a:p>
                    <a:p>
                      <a:pPr>
                        <a:defRPr>
                          <a:solidFill>
                            <a:srgbClr val="000000"/>
                          </a:solidFill>
                          <a:sym typeface="Helvetica"/>
                        </a:defRPr>
                      </a:pPr>
                      <a:r>
                        <a:t>$48</a:t>
                      </a:r>
                    </a:p>
                    <a:p>
                      <a:pPr>
                        <a:defRPr>
                          <a:solidFill>
                            <a:srgbClr val="000000"/>
                          </a:solidFill>
                          <a:sym typeface="Helvetica"/>
                        </a:defRPr>
                      </a:pPr>
                      <a:r>
                        <a:t>_______</a:t>
                      </a:r>
                    </a:p>
                    <a:p>
                      <a:pPr>
                        <a:defRPr b="1">
                          <a:solidFill>
                            <a:srgbClr val="000000"/>
                          </a:solidFill>
                          <a:sym typeface="Helvetica"/>
                        </a:defRPr>
                      </a:pPr>
                      <a:r>
                        <a:t>$5,846</a:t>
                      </a:r>
                    </a:p>
                    <a:p>
                      <a:pPr>
                        <a:defRPr>
                          <a:solidFill>
                            <a:srgbClr val="000000"/>
                          </a:solidFill>
                          <a:sym typeface="Helvetica"/>
                        </a:defRPr>
                      </a:pPr>
                    </a:p>
                    <a:p>
                      <a:pPr>
                        <a:defRPr>
                          <a:solidFill>
                            <a:srgbClr val="000000"/>
                          </a:solidFill>
                          <a:sym typeface="Helvetica"/>
                        </a:defRPr>
                      </a:pPr>
                    </a:p>
                    <a:p>
                      <a:pPr>
                        <a:defRPr>
                          <a:solidFill>
                            <a:srgbClr val="000000"/>
                          </a:solidFill>
                          <a:sym typeface="Helvetica"/>
                        </a:defRPr>
                      </a:pPr>
                      <a:r>
                        <a:t>$144</a:t>
                      </a:r>
                    </a:p>
                  </a:txBody>
                  <a:tcPr marL="0" marR="0" marT="0" marB="0" anchor="t" anchorCtr="0" horzOverflow="overflow">
                    <a:lnL w="0">
                      <a:miter lim="400000"/>
                    </a:lnL>
                    <a:lnR w="0">
                      <a:miter lim="400000"/>
                    </a:lnR>
                    <a:lnT w="0">
                      <a:miter lim="400000"/>
                    </a:lnT>
                    <a:lnB w="0">
                      <a:miter lim="400000"/>
                    </a:lnB>
                    <a:noFill/>
                  </a:tcPr>
                </a:tc>
              </a:tr>
            </a:tbl>
          </a:graphicData>
        </a:graphic>
      </p:graphicFrame>
      <p:sp>
        <p:nvSpPr>
          <p:cNvPr id="291" name="Google Shape;322;p28"/>
          <p:cNvSpPr txBox="1"/>
          <p:nvPr/>
        </p:nvSpPr>
        <p:spPr>
          <a:xfrm>
            <a:off x="1297487" y="3772533"/>
            <a:ext cx="7030503" cy="1095470"/>
          </a:xfrm>
          <a:prstGeom prst="rect">
            <a:avLst/>
          </a:prstGeom>
          <a:ln w="12700">
            <a:miter lim="400000"/>
          </a:ln>
          <a:extLst>
            <a:ext uri="{C572A759-6A51-4108-AA02-DFA0A04FC94B}">
              <ma14:wrappingTextBoxFlag xmlns:ma14="http://schemas.microsoft.com/office/mac/drawingml/2011/main" val="1"/>
            </a:ext>
          </a:extLst>
        </p:spPr>
        <p:txBody>
          <a:bodyPr lIns="91423" tIns="91423" rIns="91423" bIns="91423">
            <a:normAutofit fontScale="100000" lnSpcReduction="0"/>
          </a:bodyPr>
          <a:lstStyle/>
          <a:p>
            <a:pPr algn="ctr" defTabSz="749808">
              <a:defRPr sz="2200">
                <a:solidFill>
                  <a:srgbClr val="424242"/>
                </a:solidFill>
                <a:latin typeface="Avenir Next Medium"/>
                <a:ea typeface="Avenir Next Medium"/>
                <a:cs typeface="Avenir Next Medium"/>
                <a:sym typeface="Avenir Next Medium"/>
              </a:defRPr>
            </a:pPr>
            <a:br>
              <a:rPr sz="1400"/>
            </a:br>
            <a:r>
              <a:rPr i="1" sz="1100">
                <a:latin typeface="Avenir Next Regular"/>
                <a:ea typeface="Avenir Next Regular"/>
                <a:cs typeface="Avenir Next Regular"/>
                <a:sym typeface="Avenir Next Regular"/>
              </a:rPr>
              <a:t>* Includes released from the Nave Renovation Project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2023 Audit Highlights (Church and Nursery School) (in $000s)"/>
          <p:cNvSpPr txBox="1"/>
          <p:nvPr>
            <p:ph type="title"/>
          </p:nvPr>
        </p:nvSpPr>
        <p:spPr>
          <a:xfrm>
            <a:off x="1297487" y="549203"/>
            <a:ext cx="7030503" cy="999302"/>
          </a:xfrm>
          <a:prstGeom prst="rect">
            <a:avLst/>
          </a:prstGeom>
        </p:spPr>
        <p:txBody>
          <a:bodyPr/>
          <a:lstStyle/>
          <a:p>
            <a:pPr algn="ctr" defTabSz="647760">
              <a:defRPr b="0" sz="1925">
                <a:latin typeface="Avenir Next Medium"/>
                <a:ea typeface="Avenir Next Medium"/>
                <a:cs typeface="Avenir Next Medium"/>
                <a:sym typeface="Avenir Next Medium"/>
              </a:defRPr>
            </a:pPr>
            <a:r>
              <a:t>2023 Audit Highlights</a:t>
            </a:r>
            <a:br/>
            <a:r>
              <a:rPr sz="1386"/>
              <a:t>(Church and Nursery School)</a:t>
            </a:r>
            <a:br>
              <a:rPr sz="1386"/>
            </a:br>
            <a:r>
              <a:rPr sz="1386"/>
              <a:t>(in $000s)</a:t>
            </a:r>
          </a:p>
        </p:txBody>
      </p:sp>
      <p:graphicFrame>
        <p:nvGraphicFramePr>
          <p:cNvPr id="296" name="Table 1"/>
          <p:cNvGraphicFramePr/>
          <p:nvPr/>
        </p:nvGraphicFramePr>
        <p:xfrm>
          <a:off x="2407924" y="1749926"/>
          <a:ext cx="4494078" cy="2397915"/>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3183916"/>
                <a:gridCol w="1310160"/>
              </a:tblGrid>
              <a:tr h="635137">
                <a:tc>
                  <a:txBody>
                    <a:bodyPr/>
                    <a:lstStyle/>
                    <a:p>
                      <a:pPr algn="l">
                        <a:defRPr sz="1800">
                          <a:solidFill>
                            <a:srgbClr val="000000"/>
                          </a:solidFill>
                        </a:defRPr>
                      </a:pPr>
                      <a:r>
                        <a:rPr b="1" sz="1300">
                          <a:sym typeface="Helvetica"/>
                        </a:rPr>
                        <a:t>Total Change in net assets</a:t>
                      </a:r>
                    </a:p>
                  </a:txBody>
                  <a:tcPr marL="0" marR="0" marT="0" marB="0" anchor="t" anchorCtr="0" horzOverflow="overflow">
                    <a:lnL w="0">
                      <a:miter lim="400000"/>
                    </a:lnL>
                    <a:lnR w="0">
                      <a:miter lim="400000"/>
                    </a:lnR>
                    <a:lnT w="0">
                      <a:miter lim="400000"/>
                    </a:lnT>
                    <a:lnB w="0">
                      <a:miter lim="400000"/>
                    </a:lnB>
                    <a:noFill/>
                  </a:tcPr>
                </a:tc>
                <a:tc>
                  <a:txBody>
                    <a:bodyPr/>
                    <a:lstStyle/>
                    <a:p>
                      <a:pPr algn="ctr">
                        <a:defRPr sz="1800">
                          <a:solidFill>
                            <a:srgbClr val="000000"/>
                          </a:solidFill>
                        </a:defRPr>
                      </a:pPr>
                      <a:r>
                        <a:rPr b="1" sz="1300">
                          <a:sym typeface="Helvetica"/>
                        </a:rPr>
                        <a:t>$660,797</a:t>
                      </a:r>
                    </a:p>
                  </a:txBody>
                  <a:tcPr marL="0" marR="0" marT="0" marB="0" anchor="t" anchorCtr="0" horzOverflow="overflow">
                    <a:lnL w="0">
                      <a:miter lim="400000"/>
                    </a:lnL>
                    <a:lnR w="0">
                      <a:miter lim="400000"/>
                    </a:lnR>
                    <a:lnT w="0">
                      <a:miter lim="400000"/>
                    </a:lnT>
                    <a:lnB w="0">
                      <a:miter lim="400000"/>
                    </a:lnB>
                    <a:noFill/>
                  </a:tcPr>
                </a:tc>
              </a:tr>
              <a:tr h="388519">
                <a:tc>
                  <a:txBody>
                    <a:bodyPr/>
                    <a:lstStyle/>
                    <a:p>
                      <a:pPr algn="l">
                        <a:defRPr sz="1800">
                          <a:solidFill>
                            <a:srgbClr val="000000"/>
                          </a:solidFill>
                        </a:defRPr>
                      </a:pPr>
                      <a:r>
                        <a:rPr b="1" sz="1300">
                          <a:sym typeface="Helvetica"/>
                        </a:rPr>
                        <a:t>Change in net assets (Church)</a:t>
                      </a:r>
                    </a:p>
                  </a:txBody>
                  <a:tcPr marL="0" marR="0" marT="0" marB="0" anchor="t" anchorCtr="0" horzOverflow="overflow">
                    <a:lnL w="0">
                      <a:miter lim="400000"/>
                    </a:lnL>
                    <a:lnR w="0">
                      <a:miter lim="400000"/>
                    </a:lnR>
                    <a:lnT w="0">
                      <a:miter lim="400000"/>
                    </a:lnT>
                    <a:lnB w="0">
                      <a:miter lim="400000"/>
                    </a:lnB>
                    <a:noFill/>
                  </a:tcPr>
                </a:tc>
                <a:tc>
                  <a:txBody>
                    <a:bodyPr/>
                    <a:lstStyle/>
                    <a:p>
                      <a:pPr algn="ctr">
                        <a:defRPr sz="1800">
                          <a:solidFill>
                            <a:srgbClr val="000000"/>
                          </a:solidFill>
                        </a:defRPr>
                      </a:pPr>
                      <a:r>
                        <a:rPr b="1" sz="1300">
                          <a:sym typeface="Helvetica"/>
                        </a:rPr>
                        <a:t>$360,097</a:t>
                      </a:r>
                    </a:p>
                  </a:txBody>
                  <a:tcPr marL="0" marR="0" marT="0" marB="0" anchor="t" anchorCtr="0" horzOverflow="overflow">
                    <a:lnL w="0">
                      <a:miter lim="400000"/>
                    </a:lnL>
                    <a:lnR w="0">
                      <a:miter lim="400000"/>
                    </a:lnR>
                    <a:lnT w="0">
                      <a:miter lim="400000"/>
                    </a:lnT>
                    <a:lnB w="0">
                      <a:miter lim="400000"/>
                    </a:lnB>
                    <a:noFill/>
                  </a:tcPr>
                </a:tc>
              </a:tr>
              <a:tr h="413630">
                <a:tc gridSpan="2">
                  <a:txBody>
                    <a:bodyPr/>
                    <a:lstStyle/>
                    <a:p>
                      <a:pPr algn="ctr">
                        <a:defRPr sz="1800">
                          <a:solidFill>
                            <a:srgbClr val="000000"/>
                          </a:solidFill>
                        </a:defRPr>
                      </a:pPr>
                      <a:r>
                        <a:rPr i="1" sz="1300">
                          <a:sym typeface="Helvetica"/>
                        </a:rPr>
                        <a:t>Mainly because of Leap of Faith strategic fundraising</a:t>
                      </a:r>
                    </a:p>
                  </a:txBody>
                  <a:tcPr marL="0" marR="0" marT="0" marB="0" anchor="t" anchorCtr="0" horzOverflow="overflow">
                    <a:lnL w="0">
                      <a:miter lim="400000"/>
                    </a:lnL>
                    <a:lnR w="0">
                      <a:miter lim="400000"/>
                    </a:lnR>
                    <a:lnT w="0">
                      <a:miter lim="400000"/>
                    </a:lnT>
                    <a:lnB w="0">
                      <a:miter lim="400000"/>
                    </a:lnB>
                    <a:noFill/>
                  </a:tcPr>
                </a:tc>
                <a:tc hMerge="1">
                  <a:tcPr/>
                </a:tc>
              </a:tr>
              <a:tr h="388519">
                <a:tc>
                  <a:txBody>
                    <a:bodyPr/>
                    <a:lstStyle/>
                    <a:p>
                      <a:pPr algn="l">
                        <a:defRPr sz="1800">
                          <a:solidFill>
                            <a:srgbClr val="000000"/>
                          </a:solidFill>
                        </a:defRPr>
                      </a:pPr>
                      <a:r>
                        <a:rPr b="1" sz="1300">
                          <a:sym typeface="Helvetica"/>
                        </a:rPr>
                        <a:t>Change in net assets (Nursery School)</a:t>
                      </a:r>
                    </a:p>
                  </a:txBody>
                  <a:tcPr marL="0" marR="0" marT="0" marB="0" anchor="t" anchorCtr="0" horzOverflow="overflow">
                    <a:lnL w="0">
                      <a:miter lim="400000"/>
                    </a:lnL>
                    <a:lnR w="0">
                      <a:miter lim="400000"/>
                    </a:lnR>
                    <a:lnT w="0">
                      <a:miter lim="400000"/>
                    </a:lnT>
                    <a:lnB w="0">
                      <a:miter lim="400000"/>
                    </a:lnB>
                    <a:noFill/>
                  </a:tcPr>
                </a:tc>
                <a:tc>
                  <a:txBody>
                    <a:bodyPr/>
                    <a:lstStyle/>
                    <a:p>
                      <a:pPr algn="ctr">
                        <a:defRPr sz="1800">
                          <a:solidFill>
                            <a:srgbClr val="000000"/>
                          </a:solidFill>
                        </a:defRPr>
                      </a:pPr>
                      <a:r>
                        <a:rPr b="1" sz="1300">
                          <a:sym typeface="Helvetica"/>
                        </a:rPr>
                        <a:t>$300,700</a:t>
                      </a:r>
                    </a:p>
                  </a:txBody>
                  <a:tcPr marL="0" marR="0" marT="0" marB="0" anchor="t" anchorCtr="0" horzOverflow="overflow">
                    <a:lnL w="0">
                      <a:miter lim="400000"/>
                    </a:lnL>
                    <a:lnR w="0">
                      <a:miter lim="400000"/>
                    </a:lnR>
                    <a:lnT w="0">
                      <a:miter lim="400000"/>
                    </a:lnT>
                    <a:lnB w="0">
                      <a:miter lim="400000"/>
                    </a:lnB>
                    <a:noFill/>
                  </a:tcPr>
                </a:tc>
              </a:tr>
              <a:tr h="413630">
                <a:tc gridSpan="2">
                  <a:txBody>
                    <a:bodyPr/>
                    <a:lstStyle/>
                    <a:p>
                      <a:pPr algn="ctr">
                        <a:defRPr sz="1800">
                          <a:solidFill>
                            <a:srgbClr val="000000"/>
                          </a:solidFill>
                        </a:defRPr>
                      </a:pPr>
                      <a:r>
                        <a:rPr i="1" sz="1300">
                          <a:sym typeface="Helvetica"/>
                        </a:rPr>
                        <a:t>Mainly because expenses were under budget </a:t>
                      </a:r>
                    </a:p>
                  </a:txBody>
                  <a:tcPr marL="0" marR="0" marT="0" marB="0" anchor="t" anchorCtr="0" horzOverflow="overflow">
                    <a:lnL w="0">
                      <a:miter lim="400000"/>
                    </a:lnL>
                    <a:lnR w="0">
                      <a:miter lim="400000"/>
                    </a:lnR>
                    <a:lnT w="0">
                      <a:miter lim="400000"/>
                    </a:lnT>
                    <a:lnB w="0">
                      <a:miter lim="400000"/>
                    </a:lnB>
                    <a:noFill/>
                  </a:tcPr>
                </a:tc>
                <a:tc hMerge="1">
                  <a:tcPr/>
                </a:tc>
              </a:tr>
              <a:tr h="413630">
                <a:tc gridSpan="2">
                  <a:txBody>
                    <a:bodyPr/>
                    <a:lstStyle/>
                    <a:p>
                      <a:pPr algn="ctr">
                        <a:defRPr i="1" sz="1200">
                          <a:solidFill>
                            <a:srgbClr val="000000"/>
                          </a:solidFill>
                          <a:sym typeface="Helvetica"/>
                        </a:defRPr>
                      </a:pPr>
                    </a:p>
                  </a:txBody>
                  <a:tcPr marL="0" marR="0" marT="0" marB="0" anchor="t" anchorCtr="0" horzOverflow="overflow">
                    <a:lnL w="0">
                      <a:miter lim="400000"/>
                    </a:lnL>
                    <a:lnR w="0">
                      <a:miter lim="400000"/>
                    </a:lnR>
                    <a:lnT w="0">
                      <a:miter lim="400000"/>
                    </a:lnT>
                    <a:lnB w="0">
                      <a:miter lim="400000"/>
                    </a:lnB>
                    <a:noFill/>
                  </a:tcPr>
                </a:tc>
                <a:tc hMerge="1">
                  <a:tcPr/>
                </a:tc>
              </a:tr>
            </a:tbl>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2023 Audit Highlights (Church and Nursery School)…"/>
          <p:cNvSpPr txBox="1"/>
          <p:nvPr>
            <p:ph type="title"/>
          </p:nvPr>
        </p:nvSpPr>
        <p:spPr>
          <a:xfrm>
            <a:off x="1227147" y="120052"/>
            <a:ext cx="7030503" cy="999302"/>
          </a:xfrm>
          <a:prstGeom prst="rect">
            <a:avLst/>
          </a:prstGeom>
        </p:spPr>
        <p:txBody>
          <a:bodyPr/>
          <a:lstStyle/>
          <a:p>
            <a:pPr algn="ctr" defTabSz="370148">
              <a:defRPr b="0" sz="1100">
                <a:latin typeface="Avenir Next Medium"/>
                <a:ea typeface="Avenir Next Medium"/>
                <a:cs typeface="Avenir Next Medium"/>
                <a:sym typeface="Avenir Next Medium"/>
              </a:defRPr>
            </a:pPr>
            <a:r>
              <a:rPr sz="1452"/>
              <a:t>2023 Audit Highlights</a:t>
            </a:r>
            <a:br/>
            <a:r>
              <a:rPr sz="792"/>
              <a:t>(Church and Nursery School)</a:t>
            </a:r>
            <a:endParaRPr sz="792"/>
          </a:p>
          <a:p>
            <a:pPr algn="ctr" defTabSz="370148">
              <a:defRPr b="0" sz="1100">
                <a:latin typeface="Avenir Next Medium"/>
                <a:ea typeface="Avenir Next Medium"/>
                <a:cs typeface="Avenir Next Medium"/>
                <a:sym typeface="Avenir Next Medium"/>
              </a:defRPr>
            </a:pPr>
            <a:endParaRPr sz="792"/>
          </a:p>
          <a:p>
            <a:pPr algn="ctr" defTabSz="370148">
              <a:defRPr sz="1628">
                <a:latin typeface="Avenir Next Regular"/>
                <a:ea typeface="Avenir Next Regular"/>
                <a:cs typeface="Avenir Next Regular"/>
                <a:sym typeface="Avenir Next Regular"/>
              </a:defRPr>
            </a:pPr>
            <a:r>
              <a:t>Debt to Equity Ratio</a:t>
            </a:r>
          </a:p>
        </p:txBody>
      </p:sp>
      <p:graphicFrame>
        <p:nvGraphicFramePr>
          <p:cNvPr id="299" name="Table 1"/>
          <p:cNvGraphicFramePr/>
          <p:nvPr/>
        </p:nvGraphicFramePr>
        <p:xfrm>
          <a:off x="1918878" y="1183513"/>
          <a:ext cx="8617071" cy="2121232"/>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948908"/>
                <a:gridCol w="1189033"/>
                <a:gridCol w="929349"/>
                <a:gridCol w="1073152"/>
                <a:gridCol w="1165800"/>
              </a:tblGrid>
              <a:tr h="419624">
                <a:tc>
                  <a:txBody>
                    <a:bodyPr/>
                    <a:lstStyle/>
                    <a:p>
                      <a:pPr algn="ctr">
                        <a:defRPr sz="1800">
                          <a:solidFill>
                            <a:srgbClr val="000000"/>
                          </a:solidFill>
                        </a:defRPr>
                      </a:pPr>
                      <a:r>
                        <a:rPr>
                          <a:sym typeface="Helvetica"/>
                        </a:rPr>
                        <a:t>2023</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c>
                  <a:txBody>
                    <a:bodyPr/>
                    <a:lstStyle/>
                    <a:p>
                      <a:pPr algn="ctr">
                        <a:defRPr sz="1800">
                          <a:solidFill>
                            <a:srgbClr val="000000"/>
                          </a:solidFill>
                        </a:defRPr>
                      </a:pPr>
                      <a:r>
                        <a:rPr>
                          <a:sym typeface="Helvetica"/>
                        </a:rPr>
                        <a:t>2022</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c>
                  <a:txBody>
                    <a:bodyPr/>
                    <a:lstStyle/>
                    <a:p>
                      <a:pPr algn="ctr">
                        <a:defRPr sz="1800">
                          <a:solidFill>
                            <a:srgbClr val="000000"/>
                          </a:solidFill>
                        </a:defRPr>
                      </a:pPr>
                      <a:r>
                        <a:rPr>
                          <a:sym typeface="Helvetica"/>
                        </a:rPr>
                        <a:t>2021</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c>
                  <a:txBody>
                    <a:bodyPr/>
                    <a:lstStyle/>
                    <a:p>
                      <a:pPr algn="ctr">
                        <a:defRPr sz="1800">
                          <a:solidFill>
                            <a:srgbClr val="000000"/>
                          </a:solidFill>
                        </a:defRPr>
                      </a:pPr>
                      <a:r>
                        <a:rPr>
                          <a:sym typeface="Helvetica"/>
                        </a:rPr>
                        <a:t>2020</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c>
                  <a:txBody>
                    <a:bodyPr/>
                    <a:lstStyle/>
                    <a:p>
                      <a:pPr algn="ctr">
                        <a:defRPr sz="1800">
                          <a:solidFill>
                            <a:srgbClr val="000000"/>
                          </a:solidFill>
                        </a:defRPr>
                      </a:pPr>
                      <a:r>
                        <a:rPr>
                          <a:sym typeface="Helvetica"/>
                        </a:rPr>
                        <a:t>2019</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r>
              <a:tr h="410437">
                <a:tc>
                  <a:txBody>
                    <a:bodyPr/>
                    <a:lstStyle/>
                    <a:p>
                      <a:pPr algn="ctr">
                        <a:defRPr sz="1800">
                          <a:solidFill>
                            <a:srgbClr val="000000"/>
                          </a:solidFill>
                        </a:defRPr>
                      </a:pPr>
                      <a:r>
                        <a:rPr>
                          <a:sym typeface="Helvetica"/>
                        </a:rPr>
                        <a:t>26.5%</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c>
                  <a:txBody>
                    <a:bodyPr/>
                    <a:lstStyle/>
                    <a:p>
                      <a:pPr algn="ctr">
                        <a:defRPr sz="1800">
                          <a:solidFill>
                            <a:srgbClr val="000000"/>
                          </a:solidFill>
                        </a:defRPr>
                      </a:pPr>
                      <a:r>
                        <a:rPr>
                          <a:sym typeface="Helvetica"/>
                        </a:rPr>
                        <a:t>26.8%</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c>
                  <a:txBody>
                    <a:bodyPr/>
                    <a:lstStyle/>
                    <a:p>
                      <a:pPr algn="ctr">
                        <a:defRPr sz="1800">
                          <a:solidFill>
                            <a:srgbClr val="000000"/>
                          </a:solidFill>
                        </a:defRPr>
                      </a:pPr>
                      <a:r>
                        <a:rPr>
                          <a:sym typeface="Helvetica"/>
                        </a:rPr>
                        <a:t>20.0%</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c>
                  <a:txBody>
                    <a:bodyPr/>
                    <a:lstStyle/>
                    <a:p>
                      <a:pPr algn="ctr">
                        <a:defRPr sz="1800">
                          <a:solidFill>
                            <a:srgbClr val="000000"/>
                          </a:solidFill>
                        </a:defRPr>
                      </a:pPr>
                      <a:r>
                        <a:rPr>
                          <a:sym typeface="Helvetica"/>
                        </a:rPr>
                        <a:t>17.0%</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c>
                  <a:txBody>
                    <a:bodyPr/>
                    <a:lstStyle/>
                    <a:p>
                      <a:pPr algn="ctr">
                        <a:defRPr sz="1800">
                          <a:solidFill>
                            <a:srgbClr val="000000"/>
                          </a:solidFill>
                        </a:defRPr>
                      </a:pPr>
                      <a:r>
                        <a:rPr>
                          <a:sym typeface="Helvetica"/>
                        </a:rPr>
                        <a:t>20.8%</a:t>
                      </a:r>
                    </a:p>
                  </a:txBody>
                  <a:tcPr marL="0" marR="0" marT="0" marB="0" anchor="t" anchorCtr="0" horzOverflow="overflow">
                    <a:lnL w="12700">
                      <a:solidFill>
                        <a:srgbClr val="C0791B"/>
                      </a:solidFill>
                      <a:custDash>
                        <a:ds d="100000" sp="200000"/>
                      </a:custDash>
                    </a:lnL>
                    <a:lnR w="12700">
                      <a:solidFill>
                        <a:srgbClr val="C0791B"/>
                      </a:solidFill>
                      <a:custDash>
                        <a:ds d="100000" sp="200000"/>
                      </a:custDash>
                    </a:lnR>
                    <a:lnT w="12700">
                      <a:solidFill>
                        <a:srgbClr val="C0791B"/>
                      </a:solidFill>
                      <a:custDash>
                        <a:ds d="100000" sp="200000"/>
                      </a:custDash>
                    </a:lnT>
                    <a:lnB w="12700">
                      <a:solidFill>
                        <a:srgbClr val="C0791B"/>
                      </a:solidFill>
                      <a:custDash>
                        <a:ds d="100000" sp="200000"/>
                      </a:custDash>
                    </a:lnB>
                    <a:noFill/>
                  </a:tcPr>
                </a:tc>
              </a:tr>
            </a:tbl>
          </a:graphicData>
        </a:graphic>
      </p:graphicFrame>
      <p:graphicFrame>
        <p:nvGraphicFramePr>
          <p:cNvPr id="300" name="Table 1-1"/>
          <p:cNvGraphicFramePr/>
          <p:nvPr/>
        </p:nvGraphicFramePr>
        <p:xfrm>
          <a:off x="1444423" y="3304024"/>
          <a:ext cx="8617071" cy="2121232"/>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077234"/>
                <a:gridCol w="1118202"/>
                <a:gridCol w="1018905"/>
                <a:gridCol w="932316"/>
                <a:gridCol w="1075708"/>
                <a:gridCol w="1032785"/>
              </a:tblGrid>
              <a:tr h="490053">
                <a:tc>
                  <a:txBody>
                    <a:bodyPr/>
                    <a:lstStyle/>
                    <a:p>
                      <a:pPr algn="l">
                        <a:defRPr sz="1800">
                          <a:solidFill>
                            <a:srgbClr val="000000"/>
                          </a:solidFill>
                          <a:sym typeface="Helvetica"/>
                        </a:defRPr>
                      </a:pPr>
                    </a:p>
                  </a:txBody>
                  <a:tcPr marL="0" marR="0" marT="0" marB="0" anchor="t" anchorCtr="0" horzOverflow="overflow">
                    <a:lnL w="0">
                      <a:miter lim="400000"/>
                    </a:lnL>
                    <a:lnR w="12700">
                      <a:solidFill>
                        <a:srgbClr val="C0791B"/>
                      </a:solidFill>
                      <a:prstDash val="sysDot"/>
                      <a:miter lim="400000"/>
                    </a:lnR>
                    <a:lnT w="0">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2023</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0">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2022</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0">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2021</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0">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2020</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0">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2019</a:t>
                      </a:r>
                    </a:p>
                  </a:txBody>
                  <a:tcPr marL="0" marR="0" marT="0" marB="0" anchor="t" anchorCtr="0" horzOverflow="overflow">
                    <a:lnL w="12700">
                      <a:solidFill>
                        <a:srgbClr val="C0791B"/>
                      </a:solidFill>
                      <a:prstDash val="sysDot"/>
                      <a:miter lim="400000"/>
                    </a:lnL>
                    <a:lnR w="0">
                      <a:miter lim="400000"/>
                    </a:lnR>
                    <a:lnT w="0">
                      <a:miter lim="400000"/>
                    </a:lnT>
                    <a:lnB w="12700">
                      <a:solidFill>
                        <a:srgbClr val="C0791B"/>
                      </a:solidFill>
                      <a:prstDash val="sysDot"/>
                      <a:miter lim="400000"/>
                    </a:lnB>
                    <a:noFill/>
                  </a:tcPr>
                </a:tc>
              </a:tr>
              <a:tr h="419163">
                <a:tc>
                  <a:txBody>
                    <a:bodyPr/>
                    <a:lstStyle/>
                    <a:p>
                      <a:pPr algn="l">
                        <a:defRPr sz="1800">
                          <a:solidFill>
                            <a:srgbClr val="000000"/>
                          </a:solidFill>
                        </a:defRPr>
                      </a:pPr>
                      <a:r>
                        <a:rPr b="1" sz="800">
                          <a:sym typeface="Helvetica"/>
                        </a:rPr>
                        <a:t>
LUNA</a:t>
                      </a:r>
                    </a:p>
                  </a:txBody>
                  <a:tcPr marL="0" marR="0" marT="0" marB="0" anchor="t" anchorCtr="0" horzOverflow="overflow">
                    <a:lnL w="0">
                      <a:miter lim="400000"/>
                    </a:lnL>
                    <a:lnR w="12700">
                      <a:solidFill>
                        <a:srgbClr val="C0791B"/>
                      </a:solidFill>
                      <a:prstDash val="sysDot"/>
                      <a:miter lim="400000"/>
                    </a:lnR>
                    <a:lnT w="12700">
                      <a:solidFill>
                        <a:srgbClr val="C0791B"/>
                      </a:solidFill>
                      <a:prstDash val="sysDot"/>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$5.3M</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12700">
                      <a:solidFill>
                        <a:srgbClr val="C0791B"/>
                      </a:solidFill>
                      <a:prstDash val="sysDot"/>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$4.5M</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12700">
                      <a:solidFill>
                        <a:srgbClr val="C0791B"/>
                      </a:solidFill>
                      <a:prstDash val="sysDot"/>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$1.9M</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12700">
                      <a:solidFill>
                        <a:srgbClr val="C0791B"/>
                      </a:solidFill>
                      <a:prstDash val="sysDot"/>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$3.0M</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12700">
                      <a:solidFill>
                        <a:srgbClr val="C0791B"/>
                      </a:solidFill>
                      <a:prstDash val="sysDot"/>
                      <a:miter lim="400000"/>
                    </a:lnT>
                    <a:lnB w="12700">
                      <a:solidFill>
                        <a:srgbClr val="C0791B"/>
                      </a:solidFill>
                      <a:prstDash val="sysDot"/>
                      <a:miter lim="400000"/>
                    </a:lnB>
                    <a:noFill/>
                  </a:tcPr>
                </a:tc>
                <a:tc>
                  <a:txBody>
                    <a:bodyPr/>
                    <a:lstStyle/>
                    <a:p>
                      <a:pPr algn="ctr">
                        <a:defRPr sz="1800">
                          <a:solidFill>
                            <a:srgbClr val="000000"/>
                          </a:solidFill>
                        </a:defRPr>
                      </a:pPr>
                      <a:r>
                        <a:rPr>
                          <a:sym typeface="Helvetica"/>
                        </a:rPr>
                        <a:t>$3.0M</a:t>
                      </a:r>
                    </a:p>
                  </a:txBody>
                  <a:tcPr marL="0" marR="0" marT="0" marB="0" anchor="t" anchorCtr="0" horzOverflow="overflow">
                    <a:lnL w="12700">
                      <a:solidFill>
                        <a:srgbClr val="C0791B"/>
                      </a:solidFill>
                      <a:prstDash val="sysDot"/>
                      <a:miter lim="400000"/>
                    </a:lnL>
                    <a:lnR w="0">
                      <a:miter lim="400000"/>
                    </a:lnR>
                    <a:lnT w="12700">
                      <a:solidFill>
                        <a:srgbClr val="C0791B"/>
                      </a:solidFill>
                      <a:prstDash val="sysDot"/>
                      <a:miter lim="400000"/>
                    </a:lnT>
                    <a:lnB w="12700">
                      <a:solidFill>
                        <a:srgbClr val="C0791B"/>
                      </a:solidFill>
                      <a:prstDash val="sysDot"/>
                      <a:miter lim="400000"/>
                    </a:lnB>
                    <a:noFill/>
                  </a:tcPr>
                </a:tc>
              </a:tr>
              <a:tr h="304751">
                <a:tc>
                  <a:txBody>
                    <a:bodyPr/>
                    <a:lstStyle/>
                    <a:p>
                      <a:pPr algn="l">
                        <a:defRPr sz="1800">
                          <a:solidFill>
                            <a:srgbClr val="000000"/>
                          </a:solidFill>
                        </a:defRPr>
                      </a:pPr>
                      <a:r>
                        <a:rPr b="1" sz="800">
                          <a:sym typeface="Helvetica"/>
                        </a:rPr>
                        <a:t>
Months of LUNA</a:t>
                      </a:r>
                    </a:p>
                  </a:txBody>
                  <a:tcPr marL="0" marR="0" marT="0" marB="0" anchor="t" anchorCtr="0" horzOverflow="overflow">
                    <a:lnL w="0">
                      <a:miter lim="400000"/>
                    </a:lnL>
                    <a:lnR w="12700">
                      <a:solidFill>
                        <a:srgbClr val="C0791B"/>
                      </a:solidFill>
                      <a:prstDash val="sysDot"/>
                      <a:miter lim="400000"/>
                    </a:lnR>
                    <a:lnT w="12700">
                      <a:solidFill>
                        <a:srgbClr val="C0791B"/>
                      </a:solidFill>
                      <a:prstDash val="sysDot"/>
                      <a:miter lim="400000"/>
                    </a:lnT>
                    <a:lnB w="0">
                      <a:miter lim="400000"/>
                    </a:lnB>
                    <a:noFill/>
                  </a:tcPr>
                </a:tc>
                <a:tc>
                  <a:txBody>
                    <a:bodyPr/>
                    <a:lstStyle/>
                    <a:p>
                      <a:pPr algn="ctr">
                        <a:defRPr sz="1800">
                          <a:solidFill>
                            <a:srgbClr val="000000"/>
                          </a:solidFill>
                        </a:defRPr>
                      </a:pPr>
                      <a:r>
                        <a:rPr>
                          <a:sym typeface="Helvetica"/>
                        </a:rPr>
                        <a:t>10.78</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12700">
                      <a:solidFill>
                        <a:srgbClr val="C0791B"/>
                      </a:solidFill>
                      <a:prstDash val="sysDot"/>
                      <a:miter lim="400000"/>
                    </a:lnT>
                    <a:lnB w="0">
                      <a:miter lim="400000"/>
                    </a:lnB>
                    <a:noFill/>
                  </a:tcPr>
                </a:tc>
                <a:tc>
                  <a:txBody>
                    <a:bodyPr/>
                    <a:lstStyle/>
                    <a:p>
                      <a:pPr algn="ctr">
                        <a:defRPr sz="1800">
                          <a:solidFill>
                            <a:srgbClr val="000000"/>
                          </a:solidFill>
                        </a:defRPr>
                      </a:pPr>
                      <a:r>
                        <a:rPr>
                          <a:sym typeface="Helvetica"/>
                        </a:rPr>
                        <a:t>9.79</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12700">
                      <a:solidFill>
                        <a:srgbClr val="C0791B"/>
                      </a:solidFill>
                      <a:prstDash val="sysDot"/>
                      <a:miter lim="400000"/>
                    </a:lnT>
                    <a:lnB w="0">
                      <a:miter lim="400000"/>
                    </a:lnB>
                    <a:noFill/>
                  </a:tcPr>
                </a:tc>
                <a:tc>
                  <a:txBody>
                    <a:bodyPr/>
                    <a:lstStyle/>
                    <a:p>
                      <a:pPr algn="ctr">
                        <a:defRPr sz="1800">
                          <a:solidFill>
                            <a:srgbClr val="000000"/>
                          </a:solidFill>
                        </a:defRPr>
                      </a:pPr>
                      <a:r>
                        <a:rPr>
                          <a:sym typeface="Helvetica"/>
                        </a:rPr>
                        <a:t>4.18</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12700">
                      <a:solidFill>
                        <a:srgbClr val="C0791B"/>
                      </a:solidFill>
                      <a:prstDash val="sysDot"/>
                      <a:miter lim="400000"/>
                    </a:lnT>
                    <a:lnB w="0">
                      <a:miter lim="400000"/>
                    </a:lnB>
                    <a:noFill/>
                  </a:tcPr>
                </a:tc>
                <a:tc>
                  <a:txBody>
                    <a:bodyPr/>
                    <a:lstStyle/>
                    <a:p>
                      <a:pPr algn="ctr">
                        <a:defRPr sz="1800">
                          <a:solidFill>
                            <a:srgbClr val="000000"/>
                          </a:solidFill>
                        </a:defRPr>
                      </a:pPr>
                      <a:r>
                        <a:rPr>
                          <a:sym typeface="Helvetica"/>
                        </a:rPr>
                        <a:t>6.29</a:t>
                      </a:r>
                    </a:p>
                  </a:txBody>
                  <a:tcPr marL="0" marR="0" marT="0" marB="0" anchor="t" anchorCtr="0" horzOverflow="overflow">
                    <a:lnL w="12700">
                      <a:solidFill>
                        <a:srgbClr val="C0791B"/>
                      </a:solidFill>
                      <a:prstDash val="sysDot"/>
                      <a:miter lim="400000"/>
                    </a:lnL>
                    <a:lnR w="12700">
                      <a:solidFill>
                        <a:srgbClr val="C0791B"/>
                      </a:solidFill>
                      <a:prstDash val="sysDot"/>
                      <a:miter lim="400000"/>
                    </a:lnR>
                    <a:lnT w="12700">
                      <a:solidFill>
                        <a:srgbClr val="C0791B"/>
                      </a:solidFill>
                      <a:prstDash val="sysDot"/>
                      <a:miter lim="400000"/>
                    </a:lnT>
                    <a:lnB w="0">
                      <a:miter lim="400000"/>
                    </a:lnB>
                    <a:noFill/>
                  </a:tcPr>
                </a:tc>
                <a:tc>
                  <a:txBody>
                    <a:bodyPr/>
                    <a:lstStyle/>
                    <a:p>
                      <a:pPr algn="ctr">
                        <a:defRPr sz="1800">
                          <a:solidFill>
                            <a:srgbClr val="000000"/>
                          </a:solidFill>
                        </a:defRPr>
                      </a:pPr>
                      <a:r>
                        <a:rPr>
                          <a:sym typeface="Helvetica"/>
                        </a:rPr>
                        <a:t>6.69</a:t>
                      </a:r>
                    </a:p>
                  </a:txBody>
                  <a:tcPr marL="0" marR="0" marT="0" marB="0" anchor="t" anchorCtr="0" horzOverflow="overflow">
                    <a:lnL w="12700">
                      <a:solidFill>
                        <a:srgbClr val="C0791B"/>
                      </a:solidFill>
                      <a:prstDash val="sysDot"/>
                      <a:miter lim="400000"/>
                    </a:lnL>
                    <a:lnR w="0">
                      <a:miter lim="400000"/>
                    </a:lnR>
                    <a:lnT w="12700">
                      <a:solidFill>
                        <a:srgbClr val="C0791B"/>
                      </a:solidFill>
                      <a:prstDash val="sysDot"/>
                      <a:miter lim="400000"/>
                    </a:lnT>
                    <a:lnB w="0">
                      <a:miter lim="400000"/>
                    </a:lnB>
                    <a:noFill/>
                  </a:tcPr>
                </a:tc>
              </a:tr>
            </a:tbl>
          </a:graphicData>
        </a:graphic>
      </p:graphicFrame>
      <p:sp>
        <p:nvSpPr>
          <p:cNvPr id="301" name="Liquid Unrestricted Net Assets (LUNA)"/>
          <p:cNvSpPr txBox="1"/>
          <p:nvPr/>
        </p:nvSpPr>
        <p:spPr>
          <a:xfrm>
            <a:off x="2531413" y="2670211"/>
            <a:ext cx="4295749" cy="4089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lgn="ctr" defTabSz="841247">
              <a:defRPr b="1" sz="1800">
                <a:solidFill>
                  <a:srgbClr val="424242"/>
                </a:solidFill>
                <a:latin typeface="Avenir Next Regular"/>
                <a:ea typeface="Avenir Next Regular"/>
                <a:cs typeface="Avenir Next Regular"/>
                <a:sym typeface="Avenir Next Regular"/>
              </a:defRPr>
            </a:lvl1pPr>
          </a:lstStyle>
          <a:p>
            <a:pPr/>
            <a:r>
              <a:t>Liquid Unrestricted Net Assets (LUNA)</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3" name="2023 Results (Church only)"/>
          <p:cNvSpPr txBox="1"/>
          <p:nvPr>
            <p:ph type="title"/>
          </p:nvPr>
        </p:nvSpPr>
        <p:spPr>
          <a:xfrm>
            <a:off x="1297487" y="549203"/>
            <a:ext cx="7030503" cy="999302"/>
          </a:xfrm>
          <a:prstGeom prst="rect">
            <a:avLst/>
          </a:prstGeom>
        </p:spPr>
        <p:txBody>
          <a:bodyPr/>
          <a:lstStyle/>
          <a:p>
            <a:pPr algn="ctr" defTabSz="647760">
              <a:defRPr b="0" sz="1925">
                <a:latin typeface="Avenir Next Medium"/>
                <a:ea typeface="Avenir Next Medium"/>
                <a:cs typeface="Avenir Next Medium"/>
                <a:sym typeface="Avenir Next Medium"/>
              </a:defRPr>
            </a:pPr>
            <a:r>
              <a:t>2023 Results</a:t>
            </a:r>
            <a:br/>
            <a:r>
              <a:rPr sz="1386"/>
              <a:t>(Church only)</a:t>
            </a:r>
            <a:br>
              <a:rPr sz="1386"/>
            </a:br>
          </a:p>
        </p:txBody>
      </p:sp>
      <p:graphicFrame>
        <p:nvGraphicFramePr>
          <p:cNvPr id="304" name="Table 1"/>
          <p:cNvGraphicFramePr/>
          <p:nvPr/>
        </p:nvGraphicFramePr>
        <p:xfrm>
          <a:off x="2240428" y="1535350"/>
          <a:ext cx="4560473" cy="1631179"/>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3547270"/>
                <a:gridCol w="1423281"/>
              </a:tblGrid>
              <a:tr h="177800">
                <a:tc>
                  <a:txBody>
                    <a:bodyPr/>
                    <a:lstStyle/>
                    <a:p>
                      <a:pPr algn="l">
                        <a:defRPr sz="1800">
                          <a:solidFill>
                            <a:srgbClr val="000000"/>
                          </a:solidFill>
                        </a:defRPr>
                      </a:pPr>
                      <a:r>
                        <a:rPr b="1" sz="1100">
                          <a:sym typeface="Helvetica"/>
                        </a:rPr>
                        <a:t>Change in net assets – all activities – surplus</a:t>
                      </a:r>
                    </a:p>
                  </a:txBody>
                  <a:tcPr marL="0" marR="0" marT="0" marB="0" anchor="t" anchorCtr="0" horzOverflow="overflow">
                    <a:lnL w="0">
                      <a:miter lim="400000"/>
                    </a:lnL>
                    <a:lnR w="0">
                      <a:miter lim="400000"/>
                    </a:lnR>
                    <a:lnT w="0">
                      <a:miter lim="400000"/>
                    </a:lnT>
                    <a:lnB w="0">
                      <a:miter lim="400000"/>
                    </a:lnB>
                    <a:noFill/>
                  </a:tcPr>
                </a:tc>
                <a:tc>
                  <a:txBody>
                    <a:bodyPr/>
                    <a:lstStyle/>
                    <a:p>
                      <a:pPr algn="ctr">
                        <a:defRPr sz="1800">
                          <a:solidFill>
                            <a:srgbClr val="000000"/>
                          </a:solidFill>
                        </a:defRPr>
                      </a:pPr>
                      <a:r>
                        <a:rPr sz="1200">
                          <a:sym typeface="Helvetica"/>
                        </a:rPr>
                        <a:t>$360,097</a:t>
                      </a:r>
                    </a:p>
                  </a:txBody>
                  <a:tcPr marL="0" marR="0" marT="0" marB="0" anchor="t" anchorCtr="0" horzOverflow="overflow">
                    <a:lnL w="0">
                      <a:miter lim="400000"/>
                    </a:lnL>
                    <a:lnR w="0">
                      <a:miter lim="400000"/>
                    </a:lnR>
                    <a:lnT w="0">
                      <a:miter lim="400000"/>
                    </a:lnT>
                    <a:lnB w="0">
                      <a:miter lim="400000"/>
                    </a:lnB>
                    <a:noFill/>
                  </a:tcPr>
                </a:tc>
              </a:tr>
              <a:tr h="431090">
                <a:tc gridSpan="2">
                  <a:txBody>
                    <a:bodyPr/>
                    <a:lstStyle/>
                    <a:p>
                      <a:pPr algn="ctr">
                        <a:defRPr sz="1800">
                          <a:solidFill>
                            <a:srgbClr val="000000"/>
                          </a:solidFill>
                        </a:defRPr>
                      </a:pPr>
                      <a:r>
                        <a:rPr i="1" sz="1000">
                          <a:sym typeface="Helvetica"/>
                        </a:rPr>
                        <a:t>Mainly because of Leap of Faith strategic fundraising</a:t>
                      </a:r>
                    </a:p>
                  </a:txBody>
                  <a:tcPr marL="0" marR="0" marT="0" marB="0" anchor="t" anchorCtr="0" horzOverflow="overflow">
                    <a:lnL w="0">
                      <a:miter lim="400000"/>
                    </a:lnL>
                    <a:lnR w="0">
                      <a:miter lim="400000"/>
                    </a:lnR>
                    <a:lnT w="0">
                      <a:miter lim="400000"/>
                    </a:lnT>
                    <a:lnB w="0">
                      <a:miter lim="400000"/>
                    </a:lnB>
                    <a:noFill/>
                  </a:tcPr>
                </a:tc>
                <a:tc hMerge="1">
                  <a:tcPr/>
                </a:tc>
              </a:tr>
              <a:tr h="177800">
                <a:tc>
                  <a:txBody>
                    <a:bodyPr/>
                    <a:lstStyle/>
                    <a:p>
                      <a:pPr algn="l">
                        <a:defRPr sz="1800">
                          <a:solidFill>
                            <a:srgbClr val="000000"/>
                          </a:solidFill>
                        </a:defRPr>
                      </a:pPr>
                      <a:r>
                        <a:rPr b="1" sz="1100">
                          <a:sym typeface="Helvetica"/>
                        </a:rPr>
                        <a:t>Change in net assets – operations – breakeven</a:t>
                      </a:r>
                    </a:p>
                  </a:txBody>
                  <a:tcPr marL="0" marR="0" marT="0" marB="0" anchor="t" anchorCtr="0" horzOverflow="overflow">
                    <a:lnL w="0">
                      <a:miter lim="400000"/>
                    </a:lnL>
                    <a:lnR w="0">
                      <a:miter lim="400000"/>
                    </a:lnR>
                    <a:lnT w="0">
                      <a:miter lim="400000"/>
                    </a:lnT>
                    <a:lnB w="0">
                      <a:miter lim="400000"/>
                    </a:lnB>
                    <a:noFill/>
                  </a:tcPr>
                </a:tc>
                <a:tc>
                  <a:txBody>
                    <a:bodyPr/>
                    <a:lstStyle/>
                    <a:p>
                      <a:pPr algn="ctr">
                        <a:defRPr sz="1800">
                          <a:solidFill>
                            <a:srgbClr val="000000"/>
                          </a:solidFill>
                        </a:defRPr>
                      </a:pPr>
                      <a:r>
                        <a:rPr sz="1200">
                          <a:sym typeface="Helvetica"/>
                        </a:rPr>
                        <a:t>($9,197)</a:t>
                      </a:r>
                    </a:p>
                  </a:txBody>
                  <a:tcPr marL="0" marR="0" marT="0" marB="0" anchor="t" anchorCtr="0" horzOverflow="overflow">
                    <a:lnL w="0">
                      <a:miter lim="400000"/>
                    </a:lnL>
                    <a:lnR w="0">
                      <a:miter lim="400000"/>
                    </a:lnR>
                    <a:lnT w="0">
                      <a:miter lim="400000"/>
                    </a:lnT>
                    <a:lnB w="0">
                      <a:miter lim="400000"/>
                    </a:lnB>
                    <a:noFill/>
                  </a:tcPr>
                </a:tc>
              </a:tr>
              <a:tr h="432666">
                <a:tc gridSpan="2">
                  <a:txBody>
                    <a:bodyPr/>
                    <a:lstStyle/>
                    <a:p>
                      <a:pPr algn="ctr">
                        <a:defRPr sz="1800">
                          <a:solidFill>
                            <a:srgbClr val="000000"/>
                          </a:solidFill>
                        </a:defRPr>
                      </a:pPr>
                      <a:r>
                        <a:rPr i="1" sz="1000">
                          <a:sym typeface="Helvetica"/>
                        </a:rPr>
                        <a:t>(Revenue and expenses under budget)</a:t>
                      </a:r>
                    </a:p>
                  </a:txBody>
                  <a:tcPr marL="0" marR="0" marT="0" marB="0" anchor="t" anchorCtr="0" horzOverflow="overflow">
                    <a:lnL w="0">
                      <a:miter lim="400000"/>
                    </a:lnL>
                    <a:lnR w="0">
                      <a:miter lim="400000"/>
                    </a:lnR>
                    <a:lnT w="0">
                      <a:miter lim="400000"/>
                    </a:lnT>
                    <a:lnB w="0">
                      <a:miter lim="400000"/>
                    </a:lnB>
                    <a:noFill/>
                  </a:tcPr>
                </a:tc>
                <a:tc hMerge="1">
                  <a:tcPr/>
                </a:tc>
              </a:tr>
              <a:tr h="177800">
                <a:tc>
                  <a:txBody>
                    <a:bodyPr/>
                    <a:lstStyle/>
                    <a:p>
                      <a:pPr algn="l">
                        <a:defRPr sz="1800">
                          <a:solidFill>
                            <a:srgbClr val="000000"/>
                          </a:solidFill>
                        </a:defRPr>
                      </a:pPr>
                      <a:r>
                        <a:rPr b="1" sz="1100">
                          <a:sym typeface="Helvetica"/>
                        </a:rPr>
                        <a:t>
Total operating revenue</a:t>
                      </a:r>
                    </a:p>
                  </a:txBody>
                  <a:tcPr marL="0" marR="0" marT="0" marB="0" anchor="t" anchorCtr="0" horzOverflow="overflow">
                    <a:lnL w="0">
                      <a:miter lim="400000"/>
                    </a:lnL>
                    <a:lnR w="0">
                      <a:miter lim="400000"/>
                    </a:lnR>
                    <a:lnT w="0">
                      <a:miter lim="400000"/>
                    </a:lnT>
                    <a:lnB w="0">
                      <a:miter lim="400000"/>
                    </a:lnB>
                    <a:noFill/>
                  </a:tcPr>
                </a:tc>
                <a:tc>
                  <a:txBody>
                    <a:bodyPr/>
                    <a:lstStyle/>
                    <a:p>
                      <a:pPr algn="ctr" defTabSz="457200">
                        <a:defRPr sz="1200">
                          <a:solidFill>
                            <a:srgbClr val="000000"/>
                          </a:solidFill>
                          <a:uFill>
                            <a:solidFill>
                              <a:srgbClr val="000000"/>
                            </a:solidFill>
                          </a:uFill>
                          <a:latin typeface="Calibri"/>
                          <a:ea typeface="Calibri"/>
                          <a:cs typeface="Calibri"/>
                          <a:sym typeface="Calibri"/>
                        </a:defRPr>
                      </a:pPr>
                    </a:p>
                    <a:p>
                      <a:pPr algn="ctr" defTabSz="457200">
                        <a:defRPr sz="1200">
                          <a:solidFill>
                            <a:srgbClr val="000000"/>
                          </a:solidFill>
                          <a:uFill>
                            <a:solidFill>
                              <a:srgbClr val="000000"/>
                            </a:solidFill>
                          </a:uFill>
                          <a:latin typeface="Calibri"/>
                          <a:ea typeface="Calibri"/>
                          <a:cs typeface="Calibri"/>
                          <a:sym typeface="Calibri"/>
                        </a:defRPr>
                      </a:pPr>
                      <a:r>
                        <a:t>$3,271,807</a:t>
                      </a:r>
                    </a:p>
                  </a:txBody>
                  <a:tcPr marL="0" marR="0" marT="0" marB="0" anchor="t" anchorCtr="0" horzOverflow="overflow">
                    <a:lnL w="0">
                      <a:miter lim="400000"/>
                    </a:lnL>
                    <a:lnR w="0">
                      <a:miter lim="400000"/>
                    </a:lnR>
                    <a:lnT w="0">
                      <a:miter lim="400000"/>
                    </a:lnT>
                    <a:lnB w="0">
                      <a:miter lim="400000"/>
                    </a:lnB>
                    <a:noFill/>
                  </a:tcPr>
                </a:tc>
              </a:tr>
              <a:tr h="177800">
                <a:tc>
                  <a:txBody>
                    <a:bodyPr/>
                    <a:lstStyle/>
                    <a:p>
                      <a:pPr algn="l">
                        <a:defRPr sz="1800">
                          <a:solidFill>
                            <a:srgbClr val="000000"/>
                          </a:solidFill>
                        </a:defRPr>
                      </a:pPr>
                      <a:r>
                        <a:rPr b="1" sz="1100">
                          <a:sym typeface="Helvetica"/>
                        </a:rPr>
                        <a:t>Total pledge revenue</a:t>
                      </a:r>
                    </a:p>
                  </a:txBody>
                  <a:tcPr marL="0" marR="0" marT="0" marB="0" anchor="t" anchorCtr="0" horzOverflow="overflow">
                    <a:lnL w="0">
                      <a:miter lim="400000"/>
                    </a:lnL>
                    <a:lnR w="0">
                      <a:miter lim="400000"/>
                    </a:lnR>
                    <a:lnT w="0">
                      <a:miter lim="400000"/>
                    </a:lnT>
                    <a:lnB w="0">
                      <a:miter lim="400000"/>
                    </a:lnB>
                    <a:noFill/>
                  </a:tcPr>
                </a:tc>
                <a:tc>
                  <a:txBody>
                    <a:bodyPr/>
                    <a:lstStyle/>
                    <a:p>
                      <a:pPr algn="ctr" defTabSz="457200">
                        <a:defRPr sz="1200">
                          <a:solidFill>
                            <a:srgbClr val="000000"/>
                          </a:solidFill>
                          <a:uFill>
                            <a:solidFill>
                              <a:srgbClr val="000000"/>
                            </a:solidFill>
                          </a:uFill>
                          <a:latin typeface="Calibri"/>
                          <a:ea typeface="Calibri"/>
                          <a:cs typeface="Calibri"/>
                          <a:sym typeface="Calibri"/>
                        </a:defRPr>
                      </a:pPr>
                      <a:r>
                        <a:t>$2,578,966</a:t>
                      </a:r>
                    </a:p>
                  </a:txBody>
                  <a:tcPr marL="0" marR="0" marT="0" marB="0" anchor="t" anchorCtr="0" horzOverflow="overflow">
                    <a:lnL w="0">
                      <a:miter lim="400000"/>
                    </a:lnL>
                    <a:lnR w="0">
                      <a:miter lim="400000"/>
                    </a:lnR>
                    <a:lnT w="0">
                      <a:miter lim="400000"/>
                    </a:lnT>
                    <a:lnB w="0">
                      <a:miter lim="400000"/>
                    </a:lnB>
                    <a:noFill/>
                  </a:tcPr>
                </a:tc>
              </a:tr>
              <a:tr h="597333">
                <a:tc>
                  <a:txBody>
                    <a:bodyPr/>
                    <a:lstStyle/>
                    <a:p>
                      <a:pPr algn="l">
                        <a:defRPr sz="1800">
                          <a:solidFill>
                            <a:srgbClr val="000000"/>
                          </a:solidFill>
                        </a:defRPr>
                      </a:pPr>
                      <a:r>
                        <a:rPr b="1" sz="1100">
                          <a:sym typeface="Helvetica"/>
                        </a:rPr>
                        <a:t>      
Difference</a:t>
                      </a:r>
                    </a:p>
                  </a:txBody>
                  <a:tcPr marL="0" marR="0" marT="0" marB="0" anchor="t" anchorCtr="0" horzOverflow="overflow">
                    <a:lnL w="0">
                      <a:miter lim="400000"/>
                    </a:lnL>
                    <a:lnR w="0">
                      <a:miter lim="400000"/>
                    </a:lnR>
                    <a:lnT w="0">
                      <a:miter lim="400000"/>
                    </a:lnT>
                    <a:lnB w="0">
                      <a:miter lim="400000"/>
                    </a:lnB>
                    <a:noFill/>
                  </a:tcPr>
                </a:tc>
                <a:tc>
                  <a:txBody>
                    <a:bodyPr/>
                    <a:lstStyle/>
                    <a:p>
                      <a:pPr algn="ctr" defTabSz="457200">
                        <a:defRPr sz="1200">
                          <a:solidFill>
                            <a:srgbClr val="000000"/>
                          </a:solidFill>
                          <a:uFill>
                            <a:solidFill>
                              <a:srgbClr val="000000"/>
                            </a:solidFill>
                          </a:uFill>
                          <a:latin typeface="Calibri"/>
                          <a:ea typeface="Calibri"/>
                          <a:cs typeface="Calibri"/>
                          <a:sym typeface="Calibri"/>
                        </a:defRPr>
                      </a:pPr>
                      <a:r>
                        <a:t>    </a:t>
                      </a:r>
                      <a:r>
                        <a:t>_______</a:t>
                      </a:r>
                    </a:p>
                    <a:p>
                      <a:pPr algn="ctr" defTabSz="457200">
                        <a:defRPr sz="1200">
                          <a:solidFill>
                            <a:srgbClr val="000000"/>
                          </a:solidFill>
                          <a:uFill>
                            <a:solidFill>
                              <a:srgbClr val="000000"/>
                            </a:solidFill>
                          </a:uFill>
                          <a:latin typeface="Calibri"/>
                          <a:ea typeface="Calibri"/>
                          <a:cs typeface="Calibri"/>
                          <a:sym typeface="Calibri"/>
                        </a:defRPr>
                      </a:pPr>
                      <a:r>
                        <a:t>$692,841</a:t>
                      </a:r>
                    </a:p>
                  </a:txBody>
                  <a:tcPr marL="0" marR="0" marT="0" marB="0" anchor="t" anchorCtr="0" horzOverflow="overflow">
                    <a:lnL w="0">
                      <a:miter lim="400000"/>
                    </a:lnL>
                    <a:lnR w="0">
                      <a:miter lim="400000"/>
                    </a:lnR>
                    <a:lnT w="0">
                      <a:miter lim="400000"/>
                    </a:lnT>
                    <a:lnB w="0">
                      <a:miter lim="400000"/>
                    </a:lnB>
                    <a:noFill/>
                  </a:tcPr>
                </a:tc>
              </a:tr>
              <a:tr h="432666">
                <a:tc gridSpan="2">
                  <a:txBody>
                    <a:bodyPr/>
                    <a:lstStyle/>
                    <a:p>
                      <a:pPr algn="ctr">
                        <a:defRPr sz="1800">
                          <a:solidFill>
                            <a:srgbClr val="000000"/>
                          </a:solidFill>
                        </a:defRPr>
                      </a:pPr>
                      <a:r>
                        <a:rPr i="1" sz="1200">
                          <a:sym typeface="Helvetica"/>
                        </a:rPr>
                        <a:t>Pledges provided only 79% of operating revenue</a:t>
                      </a:r>
                    </a:p>
                  </a:txBody>
                  <a:tcPr marL="0" marR="0" marT="0" marB="0" anchor="t" anchorCtr="0" horzOverflow="overflow">
                    <a:lnL w="0">
                      <a:miter lim="400000"/>
                    </a:lnL>
                    <a:lnR w="0">
                      <a:miter lim="400000"/>
                    </a:lnR>
                    <a:lnT w="0">
                      <a:miter lim="400000"/>
                    </a:lnT>
                    <a:lnB w="0">
                      <a:miter lim="400000"/>
                    </a:lnB>
                    <a:noFill/>
                  </a:tcPr>
                </a:tc>
                <a:tc hMerge="1">
                  <a:tcPr/>
                </a:tc>
              </a:tr>
            </a:tbl>
          </a:graphicData>
        </a:graphic>
      </p:graphicFrame>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Momentum">
  <a:themeElements>
    <a:clrScheme name="Momentum">
      <a:dk1>
        <a:srgbClr val="C9DBD1">
          <a:alpha val="69830"/>
        </a:srgbClr>
      </a:dk1>
      <a:lt1>
        <a:srgbClr val="C9DBD1"/>
      </a:lt1>
      <a:dk2>
        <a:srgbClr val="A7A7A7"/>
      </a:dk2>
      <a:lt2>
        <a:srgbClr val="535353"/>
      </a:lt2>
      <a:accent1>
        <a:srgbClr val="0B6374"/>
      </a:accent1>
      <a:accent2>
        <a:srgbClr val="FD5B58"/>
      </a:accent2>
      <a:accent3>
        <a:srgbClr val="599191"/>
      </a:accent3>
      <a:accent4>
        <a:srgbClr val="D7E6A3"/>
      </a:accent4>
      <a:accent5>
        <a:srgbClr val="27278B"/>
      </a:accent5>
      <a:accent6>
        <a:srgbClr val="D558AB"/>
      </a:accent6>
      <a:hlink>
        <a:srgbClr val="0000FF"/>
      </a:hlink>
      <a:folHlink>
        <a:srgbClr val="FF00FF"/>
      </a:folHlink>
    </a:clrScheme>
    <a:fontScheme name="Momentum">
      <a:majorFont>
        <a:latin typeface="Helvetica"/>
        <a:ea typeface="Helvetica"/>
        <a:cs typeface="Helvetica"/>
      </a:majorFont>
      <a:minorFont>
        <a:latin typeface="Arial"/>
        <a:ea typeface="Arial"/>
        <a:cs typeface="Arial"/>
      </a:minorFont>
    </a:fontScheme>
    <a:fmtScheme name="Momentu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791B"/>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mentum">
  <a:themeElements>
    <a:clrScheme name="Momentum">
      <a:dk1>
        <a:srgbClr val="000000"/>
      </a:dk1>
      <a:lt1>
        <a:srgbClr val="FFFFFF"/>
      </a:lt1>
      <a:dk2>
        <a:srgbClr val="A7A7A7"/>
      </a:dk2>
      <a:lt2>
        <a:srgbClr val="535353"/>
      </a:lt2>
      <a:accent1>
        <a:srgbClr val="0B6374"/>
      </a:accent1>
      <a:accent2>
        <a:srgbClr val="FD5B58"/>
      </a:accent2>
      <a:accent3>
        <a:srgbClr val="599191"/>
      </a:accent3>
      <a:accent4>
        <a:srgbClr val="D7E6A3"/>
      </a:accent4>
      <a:accent5>
        <a:srgbClr val="27278B"/>
      </a:accent5>
      <a:accent6>
        <a:srgbClr val="D558AB"/>
      </a:accent6>
      <a:hlink>
        <a:srgbClr val="0000FF"/>
      </a:hlink>
      <a:folHlink>
        <a:srgbClr val="FF00FF"/>
      </a:folHlink>
    </a:clrScheme>
    <a:fontScheme name="Momentum">
      <a:majorFont>
        <a:latin typeface="Helvetica"/>
        <a:ea typeface="Helvetica"/>
        <a:cs typeface="Helvetica"/>
      </a:majorFont>
      <a:minorFont>
        <a:latin typeface="Arial"/>
        <a:ea typeface="Arial"/>
        <a:cs typeface="Arial"/>
      </a:minorFont>
    </a:fontScheme>
    <a:fmtScheme name="Momentu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791B"/>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C9DBD1"/>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